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860" r:id="rId4"/>
  </p:sldMasterIdLst>
  <p:notesMasterIdLst>
    <p:notesMasterId r:id="rId37"/>
  </p:notesMasterIdLst>
  <p:handoutMasterIdLst>
    <p:handoutMasterId r:id="rId38"/>
  </p:handoutMasterIdLst>
  <p:sldIdLst>
    <p:sldId id="263" r:id="rId5"/>
    <p:sldId id="271" r:id="rId6"/>
    <p:sldId id="27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83" r:id="rId15"/>
    <p:sldId id="279" r:id="rId16"/>
    <p:sldId id="287" r:id="rId17"/>
    <p:sldId id="288" r:id="rId18"/>
    <p:sldId id="290" r:id="rId19"/>
    <p:sldId id="280" r:id="rId20"/>
    <p:sldId id="284" r:id="rId21"/>
    <p:sldId id="286" r:id="rId22"/>
    <p:sldId id="289" r:id="rId23"/>
    <p:sldId id="296" r:id="rId24"/>
    <p:sldId id="281" r:id="rId25"/>
    <p:sldId id="297" r:id="rId26"/>
    <p:sldId id="298" r:id="rId27"/>
    <p:sldId id="299" r:id="rId28"/>
    <p:sldId id="300" r:id="rId29"/>
    <p:sldId id="291" r:id="rId30"/>
    <p:sldId id="282" r:id="rId31"/>
    <p:sldId id="292" r:id="rId32"/>
    <p:sldId id="293" r:id="rId33"/>
    <p:sldId id="295" r:id="rId34"/>
    <p:sldId id="301" r:id="rId35"/>
    <p:sldId id="302" r:id="rId36"/>
  </p:sldIdLst>
  <p:sldSz cx="9144000" cy="5143500" type="screen16x9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68705DC-BDA2-4E7A-BF07-FA7321806A7A}">
          <p14:sldIdLst>
            <p14:sldId id="263"/>
            <p14:sldId id="271"/>
            <p14:sldId id="270"/>
            <p14:sldId id="272"/>
            <p14:sldId id="273"/>
            <p14:sldId id="274"/>
            <p14:sldId id="275"/>
            <p14:sldId id="276"/>
            <p14:sldId id="277"/>
            <p14:sldId id="278"/>
            <p14:sldId id="283"/>
            <p14:sldId id="279"/>
            <p14:sldId id="287"/>
            <p14:sldId id="288"/>
            <p14:sldId id="290"/>
            <p14:sldId id="280"/>
            <p14:sldId id="284"/>
            <p14:sldId id="286"/>
            <p14:sldId id="289"/>
            <p14:sldId id="296"/>
            <p14:sldId id="281"/>
            <p14:sldId id="297"/>
            <p14:sldId id="298"/>
            <p14:sldId id="299"/>
            <p14:sldId id="300"/>
            <p14:sldId id="291"/>
            <p14:sldId id="282"/>
            <p14:sldId id="292"/>
            <p14:sldId id="293"/>
            <p14:sldId id="295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EDEFE9"/>
    <a:srgbClr val="B6BAAF"/>
    <a:srgbClr val="805286"/>
    <a:srgbClr val="B45E2F"/>
    <a:srgbClr val="E6E4D8"/>
    <a:srgbClr val="E6EFCE"/>
    <a:srgbClr val="149B9C"/>
    <a:srgbClr val="0049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5DF8D1-04EE-45A5-A279-2F4FDAF89AA0}" v="1172" dt="2023-11-29T13:34:43.475"/>
    <p1510:client id="{BACF3DE2-D271-4728-8341-29F30DC95497}" v="2637" vWet="2639" dt="2023-11-29T13:08:42.7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CAF17FA-651E-0E42-A6BE-D4A0484837FB}" type="datetime1">
              <a:rPr lang="fr-FR" altLang="x-none"/>
              <a:pPr>
                <a:defRPr/>
              </a:pPr>
              <a:t>08/08/2024</a:t>
            </a:fld>
            <a:endParaRPr lang="fr-FR" altLang="x-non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AB6679F-8AFA-BB4B-A1B0-55DCE4DD829D}" type="slidenum">
              <a:rPr lang="fr-FR" altLang="x-none"/>
              <a:pPr>
                <a:defRPr/>
              </a:pPr>
              <a:t>‹N°›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7905366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x-none" noProof="0"/>
              <a:t>Cliquez pour modifier les styles du texte du masque</a:t>
            </a:r>
          </a:p>
          <a:p>
            <a:pPr lvl="1"/>
            <a:r>
              <a:rPr lang="fr-FR" altLang="x-none" noProof="0"/>
              <a:t>Deuxième niveau</a:t>
            </a:r>
          </a:p>
          <a:p>
            <a:pPr lvl="2"/>
            <a:r>
              <a:rPr lang="fr-FR" altLang="x-none" noProof="0"/>
              <a:t>Troisième niveau</a:t>
            </a:r>
          </a:p>
          <a:p>
            <a:pPr lvl="3"/>
            <a:r>
              <a:rPr lang="fr-FR" altLang="x-none" noProof="0"/>
              <a:t>Quatrième niveau</a:t>
            </a:r>
          </a:p>
          <a:p>
            <a:pPr lvl="4"/>
            <a:r>
              <a:rPr lang="fr-FR" altLang="x-none" noProof="0"/>
              <a:t>Cinquième niveau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2BA4F3A-7F2A-F149-B466-AAABF38C2E0E}" type="slidenum">
              <a:rPr lang="fr-FR" altLang="x-none"/>
              <a:pPr>
                <a:defRPr/>
              </a:pPr>
              <a:t>‹N°›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527482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3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262633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4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25910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19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199055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23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148102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31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578837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56E720D-9D2F-F946-A19F-24FF2DD1F9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004048" y="897564"/>
            <a:ext cx="3816424" cy="1890210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0"/>
          </p:nvPr>
        </p:nvSpPr>
        <p:spPr>
          <a:xfrm>
            <a:off x="5004468" y="3291830"/>
            <a:ext cx="3816003" cy="1008112"/>
          </a:xfrm>
        </p:spPr>
        <p:txBody>
          <a:bodyPr/>
          <a:lstStyle>
            <a:lvl1pPr marL="0" indent="0">
              <a:spcBef>
                <a:spcPts val="500"/>
              </a:spcBef>
              <a:buFontTx/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228594" indent="0">
              <a:buFontTx/>
              <a:buNone/>
              <a:defRPr>
                <a:solidFill>
                  <a:srgbClr val="FFFFFF"/>
                </a:solidFill>
              </a:defRPr>
            </a:lvl2pPr>
            <a:lvl3pPr marL="503225" indent="0">
              <a:buFontTx/>
              <a:buNone/>
              <a:defRPr>
                <a:solidFill>
                  <a:srgbClr val="FFFFFF"/>
                </a:solidFill>
              </a:defRPr>
            </a:lvl3pPr>
            <a:lvl4pPr marL="714357" indent="0">
              <a:buFontTx/>
              <a:buNone/>
              <a:defRPr>
                <a:solidFill>
                  <a:srgbClr val="FFFFFF"/>
                </a:solidFill>
              </a:defRPr>
            </a:lvl4pPr>
            <a:lvl5pPr marL="942951" indent="0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5995C48-D059-0343-8D52-AECC1486F82B}"/>
              </a:ext>
            </a:extLst>
          </p:cNvPr>
          <p:cNvSpPr txBox="1"/>
          <p:nvPr userDrawn="1"/>
        </p:nvSpPr>
        <p:spPr>
          <a:xfrm>
            <a:off x="2401124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3EECB73-2307-1D42-9A9F-74088CB831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668344" y="4657686"/>
            <a:ext cx="1320568" cy="30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74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avec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7717"/>
            <a:ext cx="8424614" cy="323624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89423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7717"/>
            <a:ext cx="8424614" cy="3236241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882178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avec puc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7717"/>
            <a:ext cx="6984776" cy="323624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4" name="Espace réservé de l’image 15">
            <a:extLst>
              <a:ext uri="{FF2B5EF4-FFF2-40B4-BE49-F238E27FC236}">
                <a16:creationId xmlns:a16="http://schemas.microsoft.com/office/drawing/2014/main" id="{5E4BDB22-F543-1B45-9776-CCBD5AA0BF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68344" y="1207717"/>
            <a:ext cx="1475656" cy="1076001"/>
          </a:xfrm>
          <a:noFill/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1174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avec puce et encad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6178"/>
            <a:ext cx="5616624" cy="3237780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0"/>
          </p:nvPr>
        </p:nvSpPr>
        <p:spPr>
          <a:xfrm>
            <a:off x="6557242" y="1421696"/>
            <a:ext cx="2119214" cy="1208615"/>
          </a:xfrm>
        </p:spPr>
        <p:txBody>
          <a:bodyPr>
            <a:noAutofit/>
          </a:bodyPr>
          <a:lstStyle>
            <a:lvl1pPr marL="0" indent="0">
              <a:spcBef>
                <a:spcPts val="800"/>
              </a:spcBef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16034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354" y="3043"/>
            <a:ext cx="9141290" cy="514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95536" y="483518"/>
            <a:ext cx="5760639" cy="1458162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396127" y="2571750"/>
            <a:ext cx="3671495" cy="1584176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973A9C0-62B2-0F4C-9A64-D5CC63983E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668344" y="4657686"/>
            <a:ext cx="1320568" cy="3033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05405C9-E569-F445-BB88-1BB9AF3A1B78}"/>
              </a:ext>
            </a:extLst>
          </p:cNvPr>
          <p:cNvSpPr txBox="1"/>
          <p:nvPr userDrawn="1"/>
        </p:nvSpPr>
        <p:spPr>
          <a:xfrm>
            <a:off x="395536" y="4742708"/>
            <a:ext cx="3456062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GEL433,GEL450</a:t>
            </a:r>
          </a:p>
        </p:txBody>
      </p:sp>
    </p:spTree>
    <p:extLst>
      <p:ext uri="{BB962C8B-B14F-4D97-AF65-F5344CB8AC3E}">
        <p14:creationId xmlns:p14="http://schemas.microsoft.com/office/powerpoint/2010/main" val="83412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354" y="0"/>
            <a:ext cx="9141289" cy="4480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788024" y="195486"/>
            <a:ext cx="1872208" cy="1458162"/>
          </a:xfrm>
        </p:spPr>
        <p:txBody>
          <a:bodyPr/>
          <a:lstStyle>
            <a:lvl1pPr algn="l">
              <a:defRPr sz="2900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4788025" y="1578482"/>
            <a:ext cx="1994368" cy="633228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3B30B36-9CFF-DC4F-A1AE-80F0EC6DAE15}"/>
              </a:ext>
            </a:extLst>
          </p:cNvPr>
          <p:cNvSpPr txBox="1"/>
          <p:nvPr userDrawn="1"/>
        </p:nvSpPr>
        <p:spPr>
          <a:xfrm>
            <a:off x="179512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1442011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it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9144001" cy="4481512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763688" y="897564"/>
            <a:ext cx="5184576" cy="954106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1763343" y="2355726"/>
            <a:ext cx="5184596" cy="1755028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DEB78B2-261C-4742-B0C5-237866FB399A}"/>
              </a:ext>
            </a:extLst>
          </p:cNvPr>
          <p:cNvSpPr txBox="1"/>
          <p:nvPr userDrawn="1"/>
        </p:nvSpPr>
        <p:spPr>
          <a:xfrm>
            <a:off x="204912" y="4697224"/>
            <a:ext cx="3672086" cy="446276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GEL433</a:t>
            </a:r>
          </a:p>
          <a:p>
            <a:pPr algn="l"/>
            <a:endParaRPr lang="fr-FR" sz="1300">
              <a:solidFill>
                <a:schemeClr val="bg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13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it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9143998" cy="4481512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26971" y="573092"/>
            <a:ext cx="7293501" cy="810090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1526626" y="1464536"/>
            <a:ext cx="7293529" cy="540544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51520" y="4515966"/>
            <a:ext cx="1728192" cy="44627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sp>
        <p:nvSpPr>
          <p:cNvPr id="8" name="Espace réservé de l’image 15">
            <a:extLst>
              <a:ext uri="{FF2B5EF4-FFF2-40B4-BE49-F238E27FC236}">
                <a16:creationId xmlns:a16="http://schemas.microsoft.com/office/drawing/2014/main" id="{71D2EFEB-EA39-B045-A2BA-B943889671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5" y="3321701"/>
            <a:ext cx="1334523" cy="1159811"/>
          </a:xfrm>
          <a:noFill/>
        </p:spPr>
        <p:txBody>
          <a:bodyPr/>
          <a:lstStyle/>
          <a:p>
            <a:endParaRPr lang="fr-FR"/>
          </a:p>
        </p:txBody>
      </p:sp>
      <p:sp>
        <p:nvSpPr>
          <p:cNvPr id="10" name="Espace réservé de l’image 15">
            <a:extLst>
              <a:ext uri="{FF2B5EF4-FFF2-40B4-BE49-F238E27FC236}">
                <a16:creationId xmlns:a16="http://schemas.microsoft.com/office/drawing/2014/main" id="{F974A666-B062-D640-81E4-684D6C446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95" y="2003914"/>
            <a:ext cx="1334523" cy="1159811"/>
          </a:xfrm>
          <a:noFill/>
        </p:spPr>
        <p:txBody>
          <a:bodyPr/>
          <a:lstStyle/>
          <a:p>
            <a:endParaRPr lang="fr-FR"/>
          </a:p>
        </p:txBody>
      </p:sp>
      <p:sp>
        <p:nvSpPr>
          <p:cNvPr id="11" name="Espace réservé de l’image 13">
            <a:extLst>
              <a:ext uri="{FF2B5EF4-FFF2-40B4-BE49-F238E27FC236}">
                <a16:creationId xmlns:a16="http://schemas.microsoft.com/office/drawing/2014/main" id="{06EC5FAE-DC26-2946-B49E-4B9AA2163F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6971" y="2813948"/>
            <a:ext cx="2304256" cy="1667564"/>
          </a:xfrm>
          <a:noFill/>
        </p:spPr>
        <p:txBody>
          <a:bodyPr/>
          <a:lstStyle/>
          <a:p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9C23E61-744B-0644-8B11-3FE08B60FED1}"/>
              </a:ext>
            </a:extLst>
          </p:cNvPr>
          <p:cNvSpPr txBox="1"/>
          <p:nvPr userDrawn="1"/>
        </p:nvSpPr>
        <p:spPr>
          <a:xfrm>
            <a:off x="179512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280172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’image 13">
            <a:extLst>
              <a:ext uri="{FF2B5EF4-FFF2-40B4-BE49-F238E27FC236}">
                <a16:creationId xmlns:a16="http://schemas.microsoft.com/office/drawing/2014/main" id="{06EC5FAE-DC26-2946-B49E-4B9AA2163F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noFill/>
        </p:spPr>
        <p:txBody>
          <a:bodyPr/>
          <a:lstStyle/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51520" y="4515966"/>
            <a:ext cx="1728192" cy="44627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25C298-0721-F847-BAFC-1EFC2F373F6D}"/>
              </a:ext>
            </a:extLst>
          </p:cNvPr>
          <p:cNvSpPr/>
          <p:nvPr userDrawn="1"/>
        </p:nvSpPr>
        <p:spPr bwMode="auto">
          <a:xfrm>
            <a:off x="7524328" y="4515966"/>
            <a:ext cx="1512168" cy="50405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2166705"/>
            <a:ext cx="9143999" cy="810090"/>
          </a:xfrm>
        </p:spPr>
        <p:txBody>
          <a:bodyPr anchor="ctr" anchorCtr="0"/>
          <a:lstStyle>
            <a:lvl1pPr algn="ctr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8099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ex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11A052E-39FD-D748-8BD2-0F8C49CC43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EB1F931D-EF30-3C46-AC7E-A2FC3396CB5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7585" y="2166705"/>
            <a:ext cx="7488832" cy="810090"/>
          </a:xfrm>
        </p:spPr>
        <p:txBody>
          <a:bodyPr anchor="ctr" anchorCtr="0"/>
          <a:lstStyle>
            <a:lvl1pPr algn="ctr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2534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ex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11A052E-39FD-D748-8BD2-0F8C49CC43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DA325-F112-BF4E-8D08-A779F395D6D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91879" y="2166705"/>
            <a:ext cx="4824537" cy="810090"/>
          </a:xfrm>
        </p:spPr>
        <p:txBody>
          <a:bodyPr anchor="ctr" anchorCtr="0"/>
          <a:lstStyle>
            <a:lvl1pPr algn="l">
              <a:defRPr sz="4000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5173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0"/>
            <a:ext cx="9144000" cy="62753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11760" y="555526"/>
            <a:ext cx="6408712" cy="1555702"/>
          </a:xfrm>
        </p:spPr>
        <p:txBody>
          <a:bodyPr/>
          <a:lstStyle>
            <a:lvl1pPr algn="l">
              <a:defRPr sz="4000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CA" noProof="0"/>
              <a:t>Modifier le style du titre</a:t>
            </a:r>
            <a:endParaRPr lang="fr-FR" noProof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411418" y="2301478"/>
            <a:ext cx="6408737" cy="540544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51520" y="4515966"/>
            <a:ext cx="1728192" cy="44627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2119312" cy="5143500"/>
          </a:xfrm>
          <a:prstGeom prst="rect">
            <a:avLst/>
          </a:prstGeom>
        </p:spPr>
      </p:pic>
      <p:sp>
        <p:nvSpPr>
          <p:cNvPr id="10" name="Espace réservé de l’image 13">
            <a:extLst>
              <a:ext uri="{FF2B5EF4-FFF2-40B4-BE49-F238E27FC236}">
                <a16:creationId xmlns:a16="http://schemas.microsoft.com/office/drawing/2014/main" id="{9BA42078-9637-5940-AD93-D4F935A2E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2119313" cy="1555702"/>
          </a:xfrm>
          <a:noFill/>
        </p:spPr>
        <p:txBody>
          <a:bodyPr/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8F38AA4-658D-6C48-822D-83E9A44CBAE1}"/>
              </a:ext>
            </a:extLst>
          </p:cNvPr>
          <p:cNvSpPr txBox="1"/>
          <p:nvPr userDrawn="1"/>
        </p:nvSpPr>
        <p:spPr>
          <a:xfrm>
            <a:off x="179512" y="4542653"/>
            <a:ext cx="1800200" cy="446276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834339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7544" y="638040"/>
            <a:ext cx="8496944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et modifiez le titre</a:t>
            </a:r>
          </a:p>
        </p:txBody>
      </p:sp>
      <p:sp>
        <p:nvSpPr>
          <p:cNvPr id="1028" name="Espace réservé du texte 1"/>
          <p:cNvSpPr>
            <a:spLocks noGrp="1"/>
          </p:cNvSpPr>
          <p:nvPr>
            <p:ph type="body" idx="1"/>
          </p:nvPr>
        </p:nvSpPr>
        <p:spPr bwMode="auto">
          <a:xfrm>
            <a:off x="467544" y="1207717"/>
            <a:ext cx="8496944" cy="3236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220072" y="143172"/>
            <a:ext cx="3672086" cy="2923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LA FACULTÉ</a:t>
            </a:r>
            <a:r>
              <a:rPr lang="fr-FR" sz="1300" baseline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 ICI</a:t>
            </a:r>
            <a:endParaRPr lang="fr-FR" sz="1300">
              <a:solidFill>
                <a:srgbClr val="FFFFFF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7562BE-E2F0-F749-B216-CBBC35892616}"/>
              </a:ext>
            </a:extLst>
          </p:cNvPr>
          <p:cNvSpPr txBox="1"/>
          <p:nvPr userDrawn="1"/>
        </p:nvSpPr>
        <p:spPr>
          <a:xfrm>
            <a:off x="5220072" y="143172"/>
            <a:ext cx="3672086" cy="2923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LA FACULTÉ</a:t>
            </a:r>
            <a:r>
              <a:rPr lang="fr-FR" sz="1300" baseline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 ICI</a:t>
            </a:r>
            <a:endParaRPr lang="fr-FR" sz="1300">
              <a:solidFill>
                <a:srgbClr val="FFFFFF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FCA06AE-901C-FF4C-83AF-128695F04997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7668344" y="4657686"/>
            <a:ext cx="1320568" cy="30335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378AC47-50F7-FB49-B5A2-3EE46B51E6F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4" y="0"/>
            <a:ext cx="9143989" cy="4524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36C1189-1A59-A349-8FCB-908BB977186C}"/>
              </a:ext>
            </a:extLst>
          </p:cNvPr>
          <p:cNvSpPr txBox="1"/>
          <p:nvPr userDrawn="1"/>
        </p:nvSpPr>
        <p:spPr>
          <a:xfrm>
            <a:off x="5868144" y="165289"/>
            <a:ext cx="3096344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r"/>
            <a:r>
              <a:rPr lang="fr-FR" sz="130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GEL433,GEL450</a:t>
            </a:r>
          </a:p>
        </p:txBody>
      </p:sp>
    </p:spTree>
    <p:extLst>
      <p:ext uri="{BB962C8B-B14F-4D97-AF65-F5344CB8AC3E}">
        <p14:creationId xmlns:p14="http://schemas.microsoft.com/office/powerpoint/2010/main" val="23493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4" r:id="rId3"/>
    <p:sldLayoutId id="2147483863" r:id="rId4"/>
    <p:sldLayoutId id="2147483867" r:id="rId5"/>
    <p:sldLayoutId id="2147483868" r:id="rId6"/>
    <p:sldLayoutId id="2147483869" r:id="rId7"/>
    <p:sldLayoutId id="2147483871" r:id="rId8"/>
    <p:sldLayoutId id="2147483865" r:id="rId9"/>
    <p:sldLayoutId id="2147483853" r:id="rId10"/>
    <p:sldLayoutId id="2147483854" r:id="rId11"/>
    <p:sldLayoutId id="2147483866" r:id="rId12"/>
    <p:sldLayoutId id="2147483858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00" b="1" cap="all">
          <a:solidFill>
            <a:schemeClr val="tx2"/>
          </a:solidFill>
          <a:latin typeface="Arial Narrow"/>
          <a:ea typeface="+mj-ea"/>
          <a:cs typeface="Arial Narrow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28594" indent="-228594" algn="l" rtl="0" eaLnBrk="1" fontAlgn="base" hangingPunct="1">
        <a:spcBef>
          <a:spcPts val="1000"/>
        </a:spcBef>
        <a:spcAft>
          <a:spcPct val="0"/>
        </a:spcAft>
        <a:buClr>
          <a:srgbClr val="00B050"/>
        </a:buClr>
        <a:buChar char="•"/>
        <a:defRPr sz="2500">
          <a:solidFill>
            <a:schemeClr val="tx1"/>
          </a:solidFill>
          <a:latin typeface="+mn-lt"/>
          <a:ea typeface="+mn-ea"/>
          <a:cs typeface="+mn-cs"/>
        </a:defRPr>
      </a:lvl1pPr>
      <a:lvl2pPr marL="501638" indent="-273044" algn="l" rtl="0" eaLnBrk="1" fontAlgn="base" hangingPunct="1">
        <a:spcBef>
          <a:spcPts val="400"/>
        </a:spcBef>
        <a:spcAft>
          <a:spcPct val="0"/>
        </a:spcAft>
        <a:buFont typeface="Lucida Grande" charset="0"/>
        <a:buChar char="-"/>
        <a:defRPr sz="2500">
          <a:solidFill>
            <a:schemeClr val="tx1"/>
          </a:solidFill>
          <a:latin typeface="+mn-lt"/>
          <a:ea typeface="+mn-ea"/>
        </a:defRPr>
      </a:lvl2pPr>
      <a:lvl3pPr marL="685783" indent="-182558" algn="l" rtl="0" eaLnBrk="1" fontAlgn="base" hangingPunct="1">
        <a:spcBef>
          <a:spcPts val="400"/>
        </a:spcBef>
        <a:spcAft>
          <a:spcPct val="0"/>
        </a:spcAft>
        <a:buFont typeface="Wingdings" charset="2"/>
        <a:buChar char="§"/>
        <a:defRPr sz="2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914377" indent="-200020" algn="l" rtl="0" eaLnBrk="1" fontAlgn="base" hangingPunct="1">
        <a:spcBef>
          <a:spcPts val="400"/>
        </a:spcBef>
        <a:spcAft>
          <a:spcPct val="0"/>
        </a:spcAft>
        <a:buSzPct val="65000"/>
        <a:buFont typeface="Wingdings" charset="2"/>
        <a:buChar char="v"/>
        <a:defRPr sz="2200">
          <a:solidFill>
            <a:schemeClr val="tx1"/>
          </a:solidFill>
          <a:latin typeface="+mn-lt"/>
          <a:ea typeface="ヒラギノ角ゴ Pro W3" charset="-128"/>
        </a:defRPr>
      </a:lvl4pPr>
      <a:lvl5pPr marL="1142971" indent="-200020" algn="l" rtl="0" eaLnBrk="1" fontAlgn="base" hangingPunct="1">
        <a:spcBef>
          <a:spcPts val="4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ヒラギノ角ゴ Pro W3" charset="-128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348472" y="93553"/>
            <a:ext cx="6738128" cy="1459582"/>
          </a:xfrm>
        </p:spPr>
        <p:txBody>
          <a:bodyPr/>
          <a:lstStyle/>
          <a:p>
            <a:r>
              <a:rPr lang="fr-CA"/>
              <a:t>APP 6</a:t>
            </a:r>
            <a:br>
              <a:rPr lang="fr-CA"/>
            </a:br>
            <a:r>
              <a:rPr lang="fr-CA"/>
              <a:t>A</a:t>
            </a:r>
            <a:r>
              <a:rPr lang="fr-FR" err="1"/>
              <a:t>pplication</a:t>
            </a:r>
            <a:r>
              <a:rPr lang="fr-FR"/>
              <a:t> intégrée des asservissements et des méthodes numériques</a:t>
            </a:r>
            <a:endParaRPr lang="fr-FR" b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Présentation par:</a:t>
            </a:r>
          </a:p>
          <a:p>
            <a:r>
              <a:rPr lang="fr-FR"/>
              <a:t>Alexis Juteau</a:t>
            </a:r>
          </a:p>
          <a:p>
            <a:r>
              <a:rPr lang="fr-FR"/>
              <a:t>Shawn Miller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A69B5F51-BF34-E62A-A090-22F8A7912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Loi de guidage : validation de la RAA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9204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B9076D5-0EFC-62FE-EF9B-8CACF8FB07B8}"/>
              </a:ext>
            </a:extLst>
          </p:cNvPr>
          <p:cNvSpPr txBox="1"/>
          <p:nvPr/>
        </p:nvSpPr>
        <p:spPr>
          <a:xfrm>
            <a:off x="185112" y="463120"/>
            <a:ext cx="8558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>
                <a:latin typeface="Arial Narrow" panose="020B0606020202030204" pitchFamily="34" charset="0"/>
              </a:rPr>
              <a:t>Vitesse v(h) RAA vs NASA et accélération a(h) RAA vs NASA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53B1FF-BEB0-8FAC-0A0C-AC2332ED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4" y="1519517"/>
            <a:ext cx="4018210" cy="294042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AD6DE2A-89A9-A425-6180-BCE81EE98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524" y="1519517"/>
            <a:ext cx="4018211" cy="294042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D8E03D-B801-FF78-878C-C6278C2C11BE}"/>
              </a:ext>
            </a:extLst>
          </p:cNvPr>
          <p:cNvSpPr txBox="1"/>
          <p:nvPr/>
        </p:nvSpPr>
        <p:spPr>
          <a:xfrm>
            <a:off x="185111" y="1022096"/>
            <a:ext cx="8558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>
                <a:latin typeface="Arial Narrow" panose="020B0606020202030204" pitchFamily="34" charset="0"/>
              </a:rPr>
              <a:t>Note: </a:t>
            </a:r>
            <a:r>
              <a:rPr lang="fr-FR" sz="1600">
                <a:latin typeface="Arial Narrow" panose="020B0606020202030204" pitchFamily="34" charset="0"/>
              </a:rPr>
              <a:t>RAA sans la gravité, car accéléromètre ne mesure pas la gravité.</a:t>
            </a:r>
          </a:p>
        </p:txBody>
      </p:sp>
    </p:spTree>
    <p:extLst>
      <p:ext uri="{BB962C8B-B14F-4D97-AF65-F5344CB8AC3E}">
        <p14:creationId xmlns:p14="http://schemas.microsoft.com/office/powerpoint/2010/main" val="1091494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A69B5F51-BF34-E62A-A090-22F8A7912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Loi de guidage : limites structurelles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9325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6B4A2D4-9435-63B4-1647-DDEB19D854B8}"/>
              </a:ext>
            </a:extLst>
          </p:cNvPr>
          <p:cNvSpPr txBox="1"/>
          <p:nvPr/>
        </p:nvSpPr>
        <p:spPr>
          <a:xfrm>
            <a:off x="0" y="530075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u="sng" dirty="0">
                <a:latin typeface="Arial Narrow" panose="020B0606020202030204" pitchFamily="34" charset="0"/>
              </a:rPr>
              <a:t>Méthode Newton-</a:t>
            </a:r>
            <a:r>
              <a:rPr lang="fr-FR" u="sng" dirty="0" err="1">
                <a:latin typeface="Arial Narrow" panose="020B0606020202030204" pitchFamily="34" charset="0"/>
              </a:rPr>
              <a:t>Raphson</a:t>
            </a:r>
            <a:r>
              <a:rPr lang="fr-FR" sz="2400" u="sng" dirty="0">
                <a:latin typeface="Arial Narrow" panose="020B060602020203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645D7BA-EBC7-E2C7-FF73-79904BC60FC3}"/>
                  </a:ext>
                </a:extLst>
              </p:cNvPr>
              <p:cNvSpPr txBox="1"/>
              <p:nvPr/>
            </p:nvSpPr>
            <p:spPr>
              <a:xfrm>
                <a:off x="262546" y="1095202"/>
                <a:ext cx="2458430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𝑎𝑒𝑟𝑜</m:t>
                          </m:r>
                        </m:sub>
                      </m:sSub>
                      <m:r>
                        <a:rPr lang="fr-CA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𝑑𝑦𝑛</m:t>
                          </m:r>
                        </m:sub>
                      </m:sSub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645D7BA-EBC7-E2C7-FF73-79904BC60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46" y="1095202"/>
                <a:ext cx="2458430" cy="398507"/>
              </a:xfrm>
              <a:prstGeom prst="rect">
                <a:avLst/>
              </a:prstGeom>
              <a:blipFill>
                <a:blip r:embed="rId2"/>
                <a:stretch>
                  <a:fillRect l="-1985" r="-248" b="-2461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BAB5130-210F-CCB9-9920-95CB3965DF93}"/>
                  </a:ext>
                </a:extLst>
              </p:cNvPr>
              <p:cNvSpPr txBox="1"/>
              <p:nvPr/>
            </p:nvSpPr>
            <p:spPr>
              <a:xfrm>
                <a:off x="262546" y="1493709"/>
                <a:ext cx="188506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𝑑𝑦𝑛</m:t>
                          </m:r>
                        </m:sub>
                      </m:sSub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6BAB5130-210F-CCB9-9920-95CB3965D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46" y="1493709"/>
                <a:ext cx="1885068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B10D6D2-B75E-6650-EF78-CEDE6BE1882A}"/>
                  </a:ext>
                </a:extLst>
              </p:cNvPr>
              <p:cNvSpPr txBox="1"/>
              <p:nvPr/>
            </p:nvSpPr>
            <p:spPr>
              <a:xfrm>
                <a:off x="262546" y="2210090"/>
                <a:ext cx="1543115" cy="605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fr-CA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CA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fr-CA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fr-CA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CA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CA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B10D6D2-B75E-6650-EF78-CEDE6BE18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46" y="2210090"/>
                <a:ext cx="1543115" cy="6054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C44F897F-D7CE-CD54-F067-458739E4219A}"/>
                  </a:ext>
                </a:extLst>
              </p:cNvPr>
              <p:cNvSpPr txBox="1"/>
              <p:nvPr/>
            </p:nvSpPr>
            <p:spPr>
              <a:xfrm>
                <a:off x="262546" y="2958321"/>
                <a:ext cx="2586093" cy="3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𝑖𝑛𝑖</m:t>
                          </m:r>
                        </m:sub>
                      </m:sSub>
                      <m:sSup>
                        <m:sSup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𝑖𝑛𝑖</m:t>
                                  </m:r>
                                </m:sub>
                              </m:sSub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C44F897F-D7CE-CD54-F067-458739E42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46" y="2958321"/>
                <a:ext cx="2586093" cy="3943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0496E86-4A0D-04BC-89D4-5D0C660F1464}"/>
                  </a:ext>
                </a:extLst>
              </p:cNvPr>
              <p:cNvSpPr txBox="1"/>
              <p:nvPr/>
            </p:nvSpPr>
            <p:spPr>
              <a:xfrm>
                <a:off x="5132292" y="985953"/>
                <a:ext cx="2865593" cy="711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𝑑𝐷</m:t>
                              </m:r>
                            </m:e>
                            <m:sub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𝑎𝑒𝑟𝑜</m:t>
                              </m:r>
                            </m:sub>
                          </m:sSub>
                        </m:num>
                        <m:den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den>
                      </m:f>
                      <m:r>
                        <a:rPr lang="fr-CA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  <m:sub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𝑑𝑦𝑛</m:t>
                              </m:r>
                            </m:sub>
                          </m:sSub>
                        </m:num>
                        <m:den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den>
                      </m:f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0496E86-4A0D-04BC-89D4-5D0C660F1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292" y="985953"/>
                <a:ext cx="2865593" cy="7112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61EA8407-D12E-5E0D-8D76-B35E86E99126}"/>
                  </a:ext>
                </a:extLst>
              </p:cNvPr>
              <p:cNvSpPr txBox="1"/>
              <p:nvPr/>
            </p:nvSpPr>
            <p:spPr>
              <a:xfrm>
                <a:off x="5126182" y="1829537"/>
                <a:ext cx="3755272" cy="711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e>
                            <m:sub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𝑑𝑦𝑛</m:t>
                              </m:r>
                            </m:sub>
                          </m:sSub>
                        </m:num>
                        <m:den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den>
                      </m:f>
                      <m:r>
                        <a:rPr lang="fr-CA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𝑑h</m:t>
                          </m:r>
                        </m:den>
                      </m:f>
                      <m:sSup>
                        <m:sSupPr>
                          <m:ctrlP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fr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fr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𝑑h</m:t>
                          </m:r>
                        </m:den>
                      </m:f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61EA8407-D12E-5E0D-8D76-B35E86E99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182" y="1829537"/>
                <a:ext cx="3755272" cy="711285"/>
              </a:xfrm>
              <a:prstGeom prst="rect">
                <a:avLst/>
              </a:prstGeom>
              <a:blipFill>
                <a:blip r:embed="rId7"/>
                <a:stretch>
                  <a:fillRect l="-16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7C10F3D-EF4A-2776-46E3-44113A57C0CB}"/>
                  </a:ext>
                </a:extLst>
              </p:cNvPr>
              <p:cNvSpPr txBox="1"/>
              <p:nvPr/>
            </p:nvSpPr>
            <p:spPr>
              <a:xfrm>
                <a:off x="5215765" y="3352660"/>
                <a:ext cx="1534389" cy="8560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𝑑h</m:t>
                          </m:r>
                        </m:den>
                      </m:f>
                      <m:r>
                        <a:rPr lang="fr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sSub>
                            <m:sSubPr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7C10F3D-EF4A-2776-46E3-44113A57C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765" y="3352660"/>
                <a:ext cx="1534389" cy="8560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60AA5E28-B88A-0CE8-B9BD-873630D06F60}"/>
                  </a:ext>
                </a:extLst>
              </p:cNvPr>
              <p:cNvSpPr txBox="1"/>
              <p:nvPr/>
            </p:nvSpPr>
            <p:spPr>
              <a:xfrm>
                <a:off x="4572000" y="2601428"/>
                <a:ext cx="4620490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𝑑h</m:t>
                          </m:r>
                        </m:den>
                      </m:f>
                      <m:r>
                        <a:rPr lang="fr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fr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CA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dh</m:t>
                          </m:r>
                        </m:den>
                      </m:f>
                      <m:r>
                        <a:rPr lang="fr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𝑖𝑛𝑖</m:t>
                          </m:r>
                        </m:sub>
                      </m:sSub>
                      <m:sSup>
                        <m:sSupPr>
                          <m:ctrlP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CA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𝑖𝑛𝑖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60AA5E28-B88A-0CE8-B9BD-873630D06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601428"/>
                <a:ext cx="4620490" cy="7935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0793AD5D-BE62-3FB6-C80E-EF5A226FA0E0}"/>
                  </a:ext>
                </a:extLst>
              </p:cNvPr>
              <p:cNvSpPr txBox="1"/>
              <p:nvPr/>
            </p:nvSpPr>
            <p:spPr>
              <a:xfrm>
                <a:off x="262546" y="3926964"/>
                <a:ext cx="2211652" cy="890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fr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fr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  <m:r>
                            <a:rPr lang="fr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0793AD5D-BE62-3FB6-C80E-EF5A226FA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46" y="3926964"/>
                <a:ext cx="2211652" cy="8903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673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au 1">
                <a:extLst>
                  <a:ext uri="{FF2B5EF4-FFF2-40B4-BE49-F238E27FC236}">
                    <a16:creationId xmlns:a16="http://schemas.microsoft.com/office/drawing/2014/main" id="{8064ADA3-082F-6E03-D0DE-5B3A7F8E2A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6676436"/>
                  </p:ext>
                </p:extLst>
              </p:nvPr>
            </p:nvGraphicFramePr>
            <p:xfrm>
              <a:off x="221876" y="1882948"/>
              <a:ext cx="8700248" cy="17869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44033">
                      <a:extLst>
                        <a:ext uri="{9D8B030D-6E8A-4147-A177-3AD203B41FA5}">
                          <a16:colId xmlns:a16="http://schemas.microsoft.com/office/drawing/2014/main" val="1543298862"/>
                        </a:ext>
                      </a:extLst>
                    </a:gridCol>
                    <a:gridCol w="831273">
                      <a:extLst>
                        <a:ext uri="{9D8B030D-6E8A-4147-A177-3AD203B41FA5}">
                          <a16:colId xmlns:a16="http://schemas.microsoft.com/office/drawing/2014/main" val="3962342217"/>
                        </a:ext>
                      </a:extLst>
                    </a:gridCol>
                    <a:gridCol w="904824">
                      <a:extLst>
                        <a:ext uri="{9D8B030D-6E8A-4147-A177-3AD203B41FA5}">
                          <a16:colId xmlns:a16="http://schemas.microsoft.com/office/drawing/2014/main" val="79982842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588910740"/>
                        </a:ext>
                      </a:extLst>
                    </a:gridCol>
                    <a:gridCol w="880782">
                      <a:extLst>
                        <a:ext uri="{9D8B030D-6E8A-4147-A177-3AD203B41FA5}">
                          <a16:colId xmlns:a16="http://schemas.microsoft.com/office/drawing/2014/main" val="2733877989"/>
                        </a:ext>
                      </a:extLst>
                    </a:gridCol>
                    <a:gridCol w="1358153">
                      <a:extLst>
                        <a:ext uri="{9D8B030D-6E8A-4147-A177-3AD203B41FA5}">
                          <a16:colId xmlns:a16="http://schemas.microsoft.com/office/drawing/2014/main" val="2015895467"/>
                        </a:ext>
                      </a:extLst>
                    </a:gridCol>
                    <a:gridCol w="652386">
                      <a:extLst>
                        <a:ext uri="{9D8B030D-6E8A-4147-A177-3AD203B41FA5}">
                          <a16:colId xmlns:a16="http://schemas.microsoft.com/office/drawing/2014/main" val="4019211838"/>
                        </a:ext>
                      </a:extLst>
                    </a:gridCol>
                    <a:gridCol w="713509">
                      <a:extLst>
                        <a:ext uri="{9D8B030D-6E8A-4147-A177-3AD203B41FA5}">
                          <a16:colId xmlns:a16="http://schemas.microsoft.com/office/drawing/2014/main" val="2613539617"/>
                        </a:ext>
                      </a:extLst>
                    </a:gridCol>
                    <a:gridCol w="1323109">
                      <a:extLst>
                        <a:ext uri="{9D8B030D-6E8A-4147-A177-3AD203B41FA5}">
                          <a16:colId xmlns:a16="http://schemas.microsoft.com/office/drawing/2014/main" val="2150272347"/>
                        </a:ext>
                      </a:extLst>
                    </a:gridCol>
                    <a:gridCol w="706379">
                      <a:extLst>
                        <a:ext uri="{9D8B030D-6E8A-4147-A177-3AD203B41FA5}">
                          <a16:colId xmlns:a16="http://schemas.microsoft.com/office/drawing/2014/main" val="1865703325"/>
                        </a:ext>
                      </a:extLst>
                    </a:gridCol>
                  </a:tblGrid>
                  <a:tr h="6230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CA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𝒗</m:t>
                                        </m:r>
                                      </m:e>
                                      <m:sup>
                                        <m:r>
                                          <a:rPr lang="en-US" sz="1400" b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𝒇𝒊𝒏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r>
                            <a:rPr lang="en-CA" sz="1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(m/s)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fr-FR" sz="1400" b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𝒓𝒆𝒇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r>
                            <a:rPr lang="en-CA" sz="11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(deg)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400" b="1" i="1" smtClean="0">
                                        <a:solidFill>
                                          <a:schemeClr val="tx1"/>
                                        </a:solidFill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1" i="0" dirty="0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400" b="1" i="1" dirty="0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𝒅𝒚𝒏</m:t>
                                    </m:r>
                                    <m:r>
                                      <a:rPr lang="en-US" sz="1400" b="1" i="1" dirty="0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400" b="1" i="1" dirty="0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tx1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r>
                            <a:rPr lang="en-CA" sz="14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(N/m^2)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1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r>
                            <a:rPr lang="en-CA" sz="1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(m)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1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r>
                            <a:rPr lang="en-CA" sz="1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(m/s)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1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é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𝒑𝒂𝒓𝒕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r>
                            <a:rPr lang="en-CA" sz="14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Et # </a:t>
                          </a:r>
                          <a:r>
                            <a:rPr lang="en-CA" sz="1400" b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itérations</a:t>
                          </a:r>
                          <a:endParaRPr lang="en-CA" sz="14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1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r>
                            <a:rPr lang="en-CA" sz="1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(m)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1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r>
                            <a:rPr lang="en-CA" sz="1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(m/s)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1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é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𝒑𝒂𝒓𝒕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r>
                            <a:rPr lang="en-CA" sz="1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Et # </a:t>
                          </a:r>
                          <a:r>
                            <a:rPr lang="en-CA" sz="1400" b="1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itérations</a:t>
                          </a:r>
                          <a:endParaRPr lang="en-CA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endParaRPr lang="en-CA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CA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eqArr>
                                      <m:eqArrPr>
                                        <m:ctrlPr>
                                          <a:rPr lang="en-CA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CA" sz="14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l-GR" sz="14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𝜟</m:t>
                                            </m:r>
                                            <m:r>
                                              <a:rPr lang="en-US" sz="14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highlight>
                                                  <a:srgbClr val="FFFF00"/>
                                                </a:highlight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𝒍𝒊𝒎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eqArr>
                                  </m:e>
                                </m:acc>
                              </m:oMath>
                            </m:oMathPara>
                          </a14:m>
                          <a:endParaRPr lang="en-CA" sz="14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32552466"/>
                      </a:ext>
                    </a:extLst>
                  </a:tr>
                  <a:tr h="3843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250</a:t>
                          </a:r>
                          <a:endParaRPr lang="en-CA" sz="1400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-15.165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8467.5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18186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 dirty="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1159.4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18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1400" b="0" i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20000</a:t>
                          </a:r>
                        </a:p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i = 4 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53259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5695.3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50000</a:t>
                          </a:r>
                        </a:p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i = 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37,53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911310709"/>
                      </a:ext>
                    </a:extLst>
                  </a:tr>
                  <a:tr h="3843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300</a:t>
                          </a:r>
                          <a:endParaRPr lang="en-CA" sz="1400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 dirty="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-16.306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9087.4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17079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1102.6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18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1400" b="0" i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20000</a:t>
                          </a:r>
                        </a:p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i = 4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53378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5725.9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50000</a:t>
                          </a:r>
                        </a:p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i =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 dirty="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36,69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97798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au 1">
                <a:extLst>
                  <a:ext uri="{FF2B5EF4-FFF2-40B4-BE49-F238E27FC236}">
                    <a16:creationId xmlns:a16="http://schemas.microsoft.com/office/drawing/2014/main" id="{8064ADA3-082F-6E03-D0DE-5B3A7F8E2A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6676436"/>
                  </p:ext>
                </p:extLst>
              </p:nvPr>
            </p:nvGraphicFramePr>
            <p:xfrm>
              <a:off x="221876" y="1882948"/>
              <a:ext cx="8700248" cy="178695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44033">
                      <a:extLst>
                        <a:ext uri="{9D8B030D-6E8A-4147-A177-3AD203B41FA5}">
                          <a16:colId xmlns:a16="http://schemas.microsoft.com/office/drawing/2014/main" val="1543298862"/>
                        </a:ext>
                      </a:extLst>
                    </a:gridCol>
                    <a:gridCol w="831273">
                      <a:extLst>
                        <a:ext uri="{9D8B030D-6E8A-4147-A177-3AD203B41FA5}">
                          <a16:colId xmlns:a16="http://schemas.microsoft.com/office/drawing/2014/main" val="3962342217"/>
                        </a:ext>
                      </a:extLst>
                    </a:gridCol>
                    <a:gridCol w="904824">
                      <a:extLst>
                        <a:ext uri="{9D8B030D-6E8A-4147-A177-3AD203B41FA5}">
                          <a16:colId xmlns:a16="http://schemas.microsoft.com/office/drawing/2014/main" val="79982842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588910740"/>
                        </a:ext>
                      </a:extLst>
                    </a:gridCol>
                    <a:gridCol w="880782">
                      <a:extLst>
                        <a:ext uri="{9D8B030D-6E8A-4147-A177-3AD203B41FA5}">
                          <a16:colId xmlns:a16="http://schemas.microsoft.com/office/drawing/2014/main" val="2733877989"/>
                        </a:ext>
                      </a:extLst>
                    </a:gridCol>
                    <a:gridCol w="1358153">
                      <a:extLst>
                        <a:ext uri="{9D8B030D-6E8A-4147-A177-3AD203B41FA5}">
                          <a16:colId xmlns:a16="http://schemas.microsoft.com/office/drawing/2014/main" val="2015895467"/>
                        </a:ext>
                      </a:extLst>
                    </a:gridCol>
                    <a:gridCol w="652386">
                      <a:extLst>
                        <a:ext uri="{9D8B030D-6E8A-4147-A177-3AD203B41FA5}">
                          <a16:colId xmlns:a16="http://schemas.microsoft.com/office/drawing/2014/main" val="4019211838"/>
                        </a:ext>
                      </a:extLst>
                    </a:gridCol>
                    <a:gridCol w="713509">
                      <a:extLst>
                        <a:ext uri="{9D8B030D-6E8A-4147-A177-3AD203B41FA5}">
                          <a16:colId xmlns:a16="http://schemas.microsoft.com/office/drawing/2014/main" val="2613539617"/>
                        </a:ext>
                      </a:extLst>
                    </a:gridCol>
                    <a:gridCol w="1323109">
                      <a:extLst>
                        <a:ext uri="{9D8B030D-6E8A-4147-A177-3AD203B41FA5}">
                          <a16:colId xmlns:a16="http://schemas.microsoft.com/office/drawing/2014/main" val="2150272347"/>
                        </a:ext>
                      </a:extLst>
                    </a:gridCol>
                    <a:gridCol w="706379">
                      <a:extLst>
                        <a:ext uri="{9D8B030D-6E8A-4147-A177-3AD203B41FA5}">
                          <a16:colId xmlns:a16="http://schemas.microsoft.com/office/drawing/2014/main" val="1865703325"/>
                        </a:ext>
                      </a:extLst>
                    </a:gridCol>
                  </a:tblGrid>
                  <a:tr h="750634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43" t="-806" r="-1249057" b="-145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8676" t="-806" r="-873529" b="-145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087" t="-806" r="-697315" b="-145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50000" t="-806" r="-827679" b="-145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47586" t="-806" r="-539310" b="-145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1031" t="-806" r="-250673" b="-145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14953" t="-806" r="-422430" b="-145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36752" t="-806" r="-286325" b="-145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5069" t="-806" r="-54378" b="-145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31897" t="-806" r="-1724" b="-145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255246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250</a:t>
                          </a:r>
                          <a:endParaRPr lang="en-CA" sz="1400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-15.165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8467.5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18186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 dirty="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1159.4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18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1400" b="0" i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20000</a:t>
                          </a:r>
                        </a:p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i = 4 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53259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5695.3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50000</a:t>
                          </a:r>
                        </a:p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i = 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37,53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91131070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300</a:t>
                          </a:r>
                          <a:endParaRPr lang="en-CA" sz="1400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 dirty="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-16.306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9087.4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17079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1102.6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18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1400" b="0" i="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20000</a:t>
                          </a:r>
                        </a:p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i = 4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53378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5725.9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50000</a:t>
                          </a:r>
                        </a:p>
                        <a:p>
                          <a:pPr algn="ctr"/>
                          <a:r>
                            <a:rPr lang="en-CA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i =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400" dirty="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36,69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97798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D6B4A2D4-9435-63B4-1647-DDEB19D854B8}"/>
              </a:ext>
            </a:extLst>
          </p:cNvPr>
          <p:cNvSpPr txBox="1"/>
          <p:nvPr/>
        </p:nvSpPr>
        <p:spPr>
          <a:xfrm>
            <a:off x="0" y="530075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u="sng" dirty="0">
                <a:latin typeface="Arial Narrow" panose="020B0606020202030204" pitchFamily="34" charset="0"/>
              </a:rPr>
              <a:t>Tableau des limites structurelles</a:t>
            </a:r>
          </a:p>
        </p:txBody>
      </p:sp>
    </p:spTree>
    <p:extLst>
      <p:ext uri="{BB962C8B-B14F-4D97-AF65-F5344CB8AC3E}">
        <p14:creationId xmlns:p14="http://schemas.microsoft.com/office/powerpoint/2010/main" val="362402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8109AC5-DC55-F7D4-1416-6F34119D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629" y="1483299"/>
            <a:ext cx="4018116" cy="30726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2DE0DB5-92F3-08BC-E8B9-5D069D412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5" y="1483299"/>
            <a:ext cx="4149811" cy="313674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8CEE58C-F578-B7FA-9915-D8B240C8E3AD}"/>
              </a:ext>
            </a:extLst>
          </p:cNvPr>
          <p:cNvSpPr txBox="1"/>
          <p:nvPr/>
        </p:nvSpPr>
        <p:spPr>
          <a:xfrm>
            <a:off x="0" y="530075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u="sng" dirty="0">
                <a:latin typeface="Arial Narrow" panose="020B0606020202030204" pitchFamily="34" charset="0"/>
              </a:rPr>
              <a:t>Graphiques Selon vitesse finale désirée</a:t>
            </a:r>
          </a:p>
        </p:txBody>
      </p:sp>
    </p:spTree>
    <p:extLst>
      <p:ext uri="{BB962C8B-B14F-4D97-AF65-F5344CB8AC3E}">
        <p14:creationId xmlns:p14="http://schemas.microsoft.com/office/powerpoint/2010/main" val="1694797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A69B5F51-BF34-E62A-A090-22F8A7912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Conception d’asservissements : loi de commande en translation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943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B9076D5-0EFC-62FE-EF9B-8CACF8FB07B8}"/>
              </a:ext>
            </a:extLst>
          </p:cNvPr>
          <p:cNvSpPr txBox="1"/>
          <p:nvPr/>
        </p:nvSpPr>
        <p:spPr>
          <a:xfrm>
            <a:off x="168088" y="483291"/>
            <a:ext cx="8558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>
                <a:latin typeface="Arial Narrow" panose="020B0606020202030204" pitchFamily="34" charset="0"/>
              </a:rPr>
              <a:t>Équation de la consigne 𝛾𝑟𝑒𝑓 calculée en temps réel dans la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11C60316-5651-B435-1E4B-B20A0A35BB0E}"/>
                  </a:ext>
                </a:extLst>
              </p:cNvPr>
              <p:cNvSpPr txBox="1"/>
              <p:nvPr/>
            </p:nvSpPr>
            <p:spPr>
              <a:xfrm>
                <a:off x="-379460" y="1135209"/>
                <a:ext cx="5631952" cy="8453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fr-FR" sz="2000" dirty="0">
                                      <a:latin typeface="Arial Narrow" panose="020B0606020202030204" pitchFamily="34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𝑓𝑖𝑛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⁡(1+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l-G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𝑎𝑒𝑟𝑜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A" sz="200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11C60316-5651-B435-1E4B-B20A0A35B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9460" y="1135209"/>
                <a:ext cx="5631952" cy="8453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0FE1EDF-F89B-18A1-F4EC-E24A266BD76C}"/>
                  </a:ext>
                </a:extLst>
              </p:cNvPr>
              <p:cNvSpPr txBox="1"/>
              <p:nvPr/>
            </p:nvSpPr>
            <p:spPr>
              <a:xfrm>
                <a:off x="0" y="2445663"/>
                <a:ext cx="5076264" cy="937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 sz="2000" dirty="0">
                              <a:latin typeface="Arial Narrow" panose="020B0606020202030204" pitchFamily="34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𝑎𝑠𝑖𝑛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</a:rPr>
                                    <m:t>ρ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𝑓𝑖𝑛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</a:rPr>
                                <m:t>ρ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⁡(1+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l-G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𝑎𝑒𝑟𝑜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CA" sz="360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0FE1EDF-F89B-18A1-F4EC-E24A266BD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45663"/>
                <a:ext cx="5076264" cy="9376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781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B9076D5-0EFC-62FE-EF9B-8CACF8FB07B8}"/>
              </a:ext>
            </a:extLst>
          </p:cNvPr>
          <p:cNvSpPr txBox="1"/>
          <p:nvPr/>
        </p:nvSpPr>
        <p:spPr>
          <a:xfrm>
            <a:off x="168088" y="483291"/>
            <a:ext cx="8558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>
                <a:latin typeface="Arial Narrow" panose="020B0606020202030204" pitchFamily="34" charset="0"/>
              </a:rPr>
              <a:t>Équation de la commande par rétroaction </a:t>
            </a:r>
            <a:r>
              <a:rPr lang="fr-FR" sz="2000" u="sng" err="1">
                <a:latin typeface="Arial Narrow" panose="020B0606020202030204" pitchFamily="34" charset="0"/>
              </a:rPr>
              <a:t>linéarisante</a:t>
            </a:r>
            <a:r>
              <a:rPr lang="fr-FR" sz="2000" u="sng">
                <a:latin typeface="Arial Narrow" panose="020B0606020202030204" pitchFamily="34" charset="0"/>
              </a:rPr>
              <a:t> : 𝒇, 𝒈, 𝜽𝒆𝒒 et 𝜽𝒄𝒎𝒅 en fonction de la consigne 𝜸𝒓𝒆𝒇 et explication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F9634B8-6C9B-4E9A-A9BF-20E9475163C0}"/>
                  </a:ext>
                </a:extLst>
              </p:cNvPr>
              <p:cNvSpPr txBox="1"/>
              <p:nvPr/>
            </p:nvSpPr>
            <p:spPr>
              <a:xfrm>
                <a:off x="168088" y="1298761"/>
                <a:ext cx="193783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𝑎𝑒𝑟𝑜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𝑑𝑦𝑛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m:rPr>
                              <m:sty m:val="p"/>
                            </m:rPr>
                            <a:rPr lang="el-GR" sz="1800" b="0" i="1" smtClean="0">
                              <a:latin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sz="1800" b="0" i="1" smtClean="0"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CA" sz="180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F9634B8-6C9B-4E9A-A9BF-20E947516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8" y="1298761"/>
                <a:ext cx="1937838" cy="298928"/>
              </a:xfrm>
              <a:prstGeom prst="rect">
                <a:avLst/>
              </a:prstGeom>
              <a:blipFill>
                <a:blip r:embed="rId2"/>
                <a:stretch>
                  <a:fillRect l="-2208" r="-1577" b="-2653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D6DD3621-205F-A9AD-95A5-61450CCA7C8B}"/>
                  </a:ext>
                </a:extLst>
              </p:cNvPr>
              <p:cNvSpPr txBox="1"/>
              <p:nvPr/>
            </p:nvSpPr>
            <p:spPr>
              <a:xfrm>
                <a:off x="168088" y="1744336"/>
                <a:ext cx="2524345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𝑎𝑒𝑟𝑜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𝑑𝑦𝑛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m:rPr>
                              <m:sty m:val="p"/>
                            </m:rPr>
                            <a:rPr lang="el-GR" sz="1800" b="0" i="1" smtClean="0">
                              <a:latin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1800" b="0" i="1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fr-FR" sz="1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80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D6DD3621-205F-A9AD-95A5-61450CCA7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8" y="1744336"/>
                <a:ext cx="2524345" cy="298928"/>
              </a:xfrm>
              <a:prstGeom prst="rect">
                <a:avLst/>
              </a:prstGeom>
              <a:blipFill>
                <a:blip r:embed="rId3"/>
                <a:stretch>
                  <a:fillRect l="-1691" r="-2899" b="-2653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B4CC1C71-F6EA-9A00-07BB-DA7C693ECBE1}"/>
              </a:ext>
            </a:extLst>
          </p:cNvPr>
          <p:cNvSpPr txBox="1"/>
          <p:nvPr/>
        </p:nvSpPr>
        <p:spPr>
          <a:xfrm>
            <a:off x="2105926" y="1278948"/>
            <a:ext cx="8558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>
                <a:latin typeface="Arial Narrow" panose="020B0606020202030204" pitchFamily="34" charset="0"/>
              </a:rPr>
              <a:t>Note:</a:t>
            </a:r>
            <a:r>
              <a:rPr lang="fr-FR" sz="1600" b="1">
                <a:latin typeface="Arial Narrow" panose="020B0606020202030204" pitchFamily="34" charset="0"/>
              </a:rPr>
              <a:t> </a:t>
            </a:r>
            <a:r>
              <a:rPr lang="fr-FR" sz="1600">
                <a:latin typeface="Arial Narrow" panose="020B0606020202030204" pitchFamily="34" charset="0"/>
              </a:rPr>
              <a:t>Aérodynamique</a:t>
            </a:r>
          </a:p>
        </p:txBody>
      </p:sp>
      <p:sp>
        <p:nvSpPr>
          <p:cNvPr id="9" name="Flèche : courbe vers la gauche 8">
            <a:extLst>
              <a:ext uri="{FF2B5EF4-FFF2-40B4-BE49-F238E27FC236}">
                <a16:creationId xmlns:a16="http://schemas.microsoft.com/office/drawing/2014/main" id="{5F4C0C80-946F-C38D-FA4B-549072D9702E}"/>
              </a:ext>
            </a:extLst>
          </p:cNvPr>
          <p:cNvSpPr/>
          <p:nvPr/>
        </p:nvSpPr>
        <p:spPr bwMode="auto">
          <a:xfrm>
            <a:off x="3864036" y="1435893"/>
            <a:ext cx="359456" cy="607371"/>
          </a:xfrm>
          <a:prstGeom prst="curvedLeftArrow">
            <a:avLst>
              <a:gd name="adj1" fmla="val 19415"/>
              <a:gd name="adj2" fmla="val 59956"/>
              <a:gd name="adj3" fmla="val 29580"/>
            </a:avLst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99AEB48-7118-A180-8D39-C9C63CF5BC1D}"/>
                  </a:ext>
                </a:extLst>
              </p:cNvPr>
              <p:cNvSpPr txBox="1"/>
              <p:nvPr/>
            </p:nvSpPr>
            <p:spPr>
              <a:xfrm>
                <a:off x="4294347" y="1520828"/>
                <a:ext cx="10289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fr-FR" sz="1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CA" sz="180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99AEB48-7118-A180-8D39-C9C63CF5B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347" y="1520828"/>
                <a:ext cx="1028936" cy="276999"/>
              </a:xfrm>
              <a:prstGeom prst="rect">
                <a:avLst/>
              </a:prstGeom>
              <a:blipFill>
                <a:blip r:embed="rId4"/>
                <a:stretch>
                  <a:fillRect l="-2367" r="-4142" b="-23913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5F2FC4CE-2350-0DA0-1902-6F755638DD58}"/>
              </a:ext>
            </a:extLst>
          </p:cNvPr>
          <p:cNvSpPr txBox="1"/>
          <p:nvPr/>
        </p:nvSpPr>
        <p:spPr>
          <a:xfrm>
            <a:off x="5323283" y="1511642"/>
            <a:ext cx="8558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>
                <a:latin typeface="Arial Narrow" panose="020B0606020202030204" pitchFamily="34" charset="0"/>
              </a:rPr>
              <a:t>Note:</a:t>
            </a:r>
            <a:r>
              <a:rPr lang="fr-FR" sz="1600" b="1">
                <a:latin typeface="Arial Narrow" panose="020B0606020202030204" pitchFamily="34" charset="0"/>
              </a:rPr>
              <a:t> </a:t>
            </a:r>
            <a:r>
              <a:rPr lang="fr-FR" sz="1600" err="1">
                <a:latin typeface="Cambria Math" panose="02040503050406030204" pitchFamily="18" charset="0"/>
                <a:ea typeface="Cambria Math" panose="02040503050406030204" pitchFamily="18" charset="0"/>
              </a:rPr>
              <a:t>Équa</a:t>
            </a:r>
            <a:r>
              <a:rPr lang="fr-FR" sz="1600">
                <a:latin typeface="Cambria Math" panose="02040503050406030204" pitchFamily="18" charset="0"/>
                <a:ea typeface="Cambria Math" panose="02040503050406030204" pitchFamily="18" charset="0"/>
              </a:rPr>
              <a:t>. Angle d’attaque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77F640A-EA97-3CF1-2E74-1EC7487B18D7}"/>
                  </a:ext>
                </a:extLst>
              </p:cNvPr>
              <p:cNvSpPr txBox="1"/>
              <p:nvPr/>
            </p:nvSpPr>
            <p:spPr>
              <a:xfrm>
                <a:off x="168088" y="2257754"/>
                <a:ext cx="3558667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sz="1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fr-FR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𝑎𝑒𝑟𝑜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fr-FR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CA" sz="180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77F640A-EA97-3CF1-2E74-1EC7487B1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8" y="2257754"/>
                <a:ext cx="3558667" cy="627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E22B299-45BD-E06E-F05F-EF9FF1D2F371}"/>
              </a:ext>
            </a:extLst>
          </p:cNvPr>
          <p:cNvCxnSpPr/>
          <p:nvPr/>
        </p:nvCxnSpPr>
        <p:spPr bwMode="auto">
          <a:xfrm>
            <a:off x="168088" y="2172559"/>
            <a:ext cx="739461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DA46F289-1275-7BD9-ECDA-1BD93D5212B9}"/>
                  </a:ext>
                </a:extLst>
              </p:cNvPr>
              <p:cNvSpPr txBox="1"/>
              <p:nvPr/>
            </p:nvSpPr>
            <p:spPr>
              <a:xfrm>
                <a:off x="168088" y="3064500"/>
                <a:ext cx="467467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sz="1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fr-FR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𝑑𝑦𝑛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8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fr-FR" sz="18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fr-FR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CA" sz="180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DA46F289-1275-7BD9-ECDA-1BD93D521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8" y="3064500"/>
                <a:ext cx="4674678" cy="627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lèche : courbe vers la gauche 16">
            <a:extLst>
              <a:ext uri="{FF2B5EF4-FFF2-40B4-BE49-F238E27FC236}">
                <a16:creationId xmlns:a16="http://schemas.microsoft.com/office/drawing/2014/main" id="{D757F552-B703-4EBD-A745-D676DCF4C37D}"/>
              </a:ext>
            </a:extLst>
          </p:cNvPr>
          <p:cNvSpPr/>
          <p:nvPr/>
        </p:nvSpPr>
        <p:spPr bwMode="auto">
          <a:xfrm>
            <a:off x="4963827" y="2641318"/>
            <a:ext cx="359456" cy="607371"/>
          </a:xfrm>
          <a:prstGeom prst="curvedLeftArrow">
            <a:avLst>
              <a:gd name="adj1" fmla="val 19415"/>
              <a:gd name="adj2" fmla="val 52219"/>
              <a:gd name="adj3" fmla="val 29580"/>
            </a:avLst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BCB2AC5-ED18-3045-1973-7B2339369D95}"/>
                  </a:ext>
                </a:extLst>
              </p:cNvPr>
              <p:cNvSpPr txBox="1"/>
              <p:nvPr/>
            </p:nvSpPr>
            <p:spPr>
              <a:xfrm>
                <a:off x="5323282" y="2684517"/>
                <a:ext cx="85586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u="sng">
                    <a:latin typeface="Arial Narrow" panose="020B0606020202030204" pitchFamily="34" charset="0"/>
                  </a:rPr>
                  <a:t>Note:</a:t>
                </a:r>
                <a:r>
                  <a:rPr lang="fr-FR" sz="1600" b="1">
                    <a:latin typeface="Arial Narrow" panose="020B0606020202030204" pitchFamily="34" charset="0"/>
                  </a:rPr>
                  <a:t> </a:t>
                </a:r>
                <a:r>
                  <a:rPr lang="fr-FR" sz="160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Équa</a:t>
                </a:r>
                <a:r>
                  <a:rPr lang="fr-FR" sz="16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r>
                  <a:rPr lang="fr-FR" sz="1600">
                    <a:latin typeface="Arial Narrow" panose="020B0606020202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𝑎𝑒𝑟𝑜</m:t>
                        </m:r>
                      </m:sub>
                    </m:sSub>
                  </m:oMath>
                </a14:m>
                <a:endParaRPr lang="fr-FR" sz="1600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BCB2AC5-ED18-3045-1973-7B2339369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282" y="2684517"/>
                <a:ext cx="8558623" cy="338554"/>
              </a:xfrm>
              <a:prstGeom prst="rect">
                <a:avLst/>
              </a:prstGeom>
              <a:blipFill>
                <a:blip r:embed="rId7"/>
                <a:stretch>
                  <a:fillRect l="-356" t="-7143" b="-19643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A9C2EAB-2515-1A67-21F4-AD155FCF49DA}"/>
                  </a:ext>
                </a:extLst>
              </p:cNvPr>
              <p:cNvSpPr txBox="1"/>
              <p:nvPr/>
            </p:nvSpPr>
            <p:spPr>
              <a:xfrm>
                <a:off x="175388" y="3832686"/>
                <a:ext cx="505112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sz="1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fr-FR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𝑑𝑦𝑛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𝑚𝑣</m:t>
                          </m:r>
                        </m:den>
                      </m:f>
                      <m: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𝑑𝑦𝑛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𝑚𝑣</m:t>
                          </m:r>
                        </m:den>
                      </m:f>
                      <m: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f>
                        <m:fPr>
                          <m:ctrl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fr-FR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CA" sz="180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A9C2EAB-2515-1A67-21F4-AD155FCF4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88" y="3832686"/>
                <a:ext cx="5051126" cy="6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949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B9076D5-0EFC-62FE-EF9B-8CACF8FB07B8}"/>
              </a:ext>
            </a:extLst>
          </p:cNvPr>
          <p:cNvSpPr txBox="1"/>
          <p:nvPr/>
        </p:nvSpPr>
        <p:spPr>
          <a:xfrm>
            <a:off x="168088" y="463121"/>
            <a:ext cx="8558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>
                <a:latin typeface="Arial Narrow" panose="020B0606020202030204" pitchFamily="34" charset="0"/>
              </a:rPr>
              <a:t>Équation de la consigne 𝛾𝑟𝑒𝑓 calculée en temps réel dans la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5A237A83-DF07-883C-CD01-919918624E0D}"/>
                  </a:ext>
                </a:extLst>
              </p:cNvPr>
              <p:cNvSpPr txBox="1"/>
              <p:nvPr/>
            </p:nvSpPr>
            <p:spPr>
              <a:xfrm>
                <a:off x="269518" y="897288"/>
                <a:ext cx="1881990" cy="469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𝑑𝑦𝑛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sub>
                          </m:sSub>
                        </m:num>
                        <m:den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𝑚𝑣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CA" sz="180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5A237A83-DF07-883C-CD01-919918624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18" y="897288"/>
                <a:ext cx="1881990" cy="4693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9A75F70-C855-1889-D152-C6A68C8434E2}"/>
                  </a:ext>
                </a:extLst>
              </p:cNvPr>
              <p:cNvSpPr txBox="1"/>
              <p:nvPr/>
            </p:nvSpPr>
            <p:spPr>
              <a:xfrm>
                <a:off x="-638757" y="1420228"/>
                <a:ext cx="5580529" cy="650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fr-FR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𝑑𝑦𝑛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m:rPr>
                                  <m:sty m:val="p"/>
                                </m:rPr>
                                <a:rPr lang="el-GR" sz="1600" i="1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𝑚𝑣</m:t>
                          </m:r>
                        </m:den>
                      </m:f>
                      <m:r>
                        <a:rPr lang="en-US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f>
                        <m:fPr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fr-FR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CA" sz="160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9A75F70-C855-1889-D152-C6A68C843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8757" y="1420228"/>
                <a:ext cx="5580529" cy="650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0FC895D-7387-40B1-306C-0F8B28699E56}"/>
              </a:ext>
            </a:extLst>
          </p:cNvPr>
          <p:cNvCxnSpPr/>
          <p:nvPr/>
        </p:nvCxnSpPr>
        <p:spPr bwMode="auto">
          <a:xfrm>
            <a:off x="168088" y="2152388"/>
            <a:ext cx="739461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B20F967-7136-70D5-04CD-16B47504AE16}"/>
                  </a:ext>
                </a:extLst>
              </p:cNvPr>
              <p:cNvSpPr txBox="1"/>
              <p:nvPr/>
            </p:nvSpPr>
            <p:spPr>
              <a:xfrm>
                <a:off x="114300" y="2187276"/>
                <a:ext cx="2665664" cy="6050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fr-FR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fr-FR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ù 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B20F967-7136-70D5-04CD-16B47504A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2187276"/>
                <a:ext cx="2665664" cy="6050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37277CD5-D552-CA9E-F0A7-422131DEB98D}"/>
                  </a:ext>
                </a:extLst>
              </p:cNvPr>
              <p:cNvSpPr txBox="1"/>
              <p:nvPr/>
            </p:nvSpPr>
            <p:spPr>
              <a:xfrm>
                <a:off x="-67239" y="2689715"/>
                <a:ext cx="3311116" cy="602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𝑐𝑚𝑑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fr-FR" sz="16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fr-FR" sz="16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fr-FR" sz="1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37277CD5-D552-CA9E-F0A7-422131DEB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239" y="2689715"/>
                <a:ext cx="3311116" cy="6027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2DCAC96-EBA3-9EFB-EAF9-A8D0C7E90231}"/>
              </a:ext>
            </a:extLst>
          </p:cNvPr>
          <p:cNvCxnSpPr/>
          <p:nvPr/>
        </p:nvCxnSpPr>
        <p:spPr bwMode="auto">
          <a:xfrm>
            <a:off x="157777" y="3311297"/>
            <a:ext cx="739461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2645DC8-BA19-7FCC-9A4E-10BCBD4BEB1F}"/>
                  </a:ext>
                </a:extLst>
              </p:cNvPr>
              <p:cNvSpPr txBox="1"/>
              <p:nvPr/>
            </p:nvSpPr>
            <p:spPr>
              <a:xfrm>
                <a:off x="114300" y="3427783"/>
                <a:ext cx="8618641" cy="818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fr-FR" sz="14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en-US" sz="1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𝑑𝑦𝑛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sz="14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𝑚𝑣</m:t>
                          </m:r>
                        </m:den>
                      </m:f>
                      <m:r>
                        <a:rPr lang="en-US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1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fr-FR" sz="14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US" sz="1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𝑑𝑦𝑛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sub>
                          </m:sSub>
                        </m:num>
                        <m:den>
                          <m:r>
                            <a:rPr lang="en-US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𝑚𝑣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40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 dirty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sz="14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𝑑𝑦𝑛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sz="1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fr-FR" sz="1400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num>
                                <m:den>
                                  <m:r>
                                    <a:rPr lang="en-US" sz="14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𝑚𝑣</m:t>
                                  </m:r>
                                </m:den>
                              </m:f>
                              <m:r>
                                <a:rPr lang="en-US" sz="1400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4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i="1" dirty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400" i="1" dirty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 dirty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lang="en-US" sz="1400" i="1" dirty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400" i="1" dirty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r>
                                    <a:rPr lang="en-US" sz="14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14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4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sz="14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400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n-US" sz="14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m:rPr>
                                      <m:nor/>
                                    </m:rPr>
                                    <a:rPr lang="fr-FR" sz="1400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14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14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sz="14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𝑑𝑦𝑛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sz="1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𝑚𝑣</m:t>
                                  </m:r>
                                </m:den>
                              </m:f>
                            </m:den>
                          </m:f>
                          <m:r>
                            <a:rPr lang="en-US" sz="14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4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f>
                                <m:fPr>
                                  <m:ctrlPr>
                                    <a:rPr lang="en-US" sz="14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𝑑𝑦𝑛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sz="1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α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𝑚𝑣</m:t>
                                  </m:r>
                                </m:den>
                              </m:f>
                            </m:den>
                          </m:f>
                          <m:r>
                            <a:rPr lang="en-US" sz="1400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400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fr-FR" sz="1400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400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400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fr-FR" sz="1400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400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CA" sz="180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2645DC8-BA19-7FCC-9A4E-10BCBD4BE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3427783"/>
                <a:ext cx="8618641" cy="8184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4FB6298-19E6-7F80-3721-43E1E667E0C3}"/>
                  </a:ext>
                </a:extLst>
              </p:cNvPr>
              <p:cNvSpPr txBox="1"/>
              <p:nvPr/>
            </p:nvSpPr>
            <p:spPr>
              <a:xfrm>
                <a:off x="323153" y="4398759"/>
                <a:ext cx="149425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fr-FR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fr-FR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CA" sz="2000">
                    <a:solidFill>
                      <a:schemeClr val="tx1"/>
                    </a:solidFill>
                  </a:rPr>
                  <a:t>)</a:t>
                </a:r>
                <a:endParaRPr lang="en-CA" sz="200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4FB6298-19E6-7F80-3721-43E1E667E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53" y="4398759"/>
                <a:ext cx="1494255" cy="307777"/>
              </a:xfrm>
              <a:prstGeom prst="rect">
                <a:avLst/>
              </a:prstGeom>
              <a:blipFill>
                <a:blip r:embed="rId8"/>
                <a:stretch>
                  <a:fillRect l="-4490" t="-28000" r="-9796" b="-4800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568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A69B5F51-BF34-E62A-A090-22F8A7912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Identification par intégration numérique et par lissage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7968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5C94B68-43D6-8B81-7612-B88CA82FC26D}"/>
              </a:ext>
            </a:extLst>
          </p:cNvPr>
          <p:cNvSpPr txBox="1"/>
          <p:nvPr/>
        </p:nvSpPr>
        <p:spPr>
          <a:xfrm>
            <a:off x="201705" y="584145"/>
            <a:ext cx="8558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>
                <a:latin typeface="Arial Narrow" panose="020B0606020202030204" pitchFamily="34" charset="0"/>
              </a:rPr>
              <a:t>Valeur du gain proportionnel 𝑲p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1D77C649-1ACD-3C3A-6471-774F1293619D}"/>
                  </a:ext>
                </a:extLst>
              </p:cNvPr>
              <p:cNvSpPr txBox="1"/>
              <p:nvPr/>
            </p:nvSpPr>
            <p:spPr>
              <a:xfrm>
                <a:off x="-403400" y="1000569"/>
                <a:ext cx="3804929" cy="6756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𝑜𝑟𝑑𝑟𝑒</m:t>
                          </m:r>
                        </m:sub>
                      </m:sSub>
                      <m:r>
                        <a:rPr lang="fr-CA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fr-CA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fr-CA" sz="20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fr-CA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CA" sz="200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1D77C649-1ACD-3C3A-6471-774F12936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3400" y="1000569"/>
                <a:ext cx="3804929" cy="6756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8D96832-9FBE-13D8-CA60-6012DEAB86FA}"/>
                  </a:ext>
                </a:extLst>
              </p:cNvPr>
              <p:cNvSpPr txBox="1"/>
              <p:nvPr/>
            </p:nvSpPr>
            <p:spPr>
              <a:xfrm>
                <a:off x="-403400" y="1676267"/>
                <a:ext cx="3804929" cy="1004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𝑜𝑟𝑑𝑟𝑒</m:t>
                          </m:r>
                        </m:sub>
                      </m:sSub>
                      <m:r>
                        <a:rPr lang="fr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fr-CA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CA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  <m:r>
                            <a:rPr lang="fr-CA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CA" sz="200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8D96832-9FBE-13D8-CA60-6012DEAB8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3400" y="1676267"/>
                <a:ext cx="3804929" cy="10045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14B52F7-9407-293E-E156-1621D4828B32}"/>
                  </a:ext>
                </a:extLst>
              </p:cNvPr>
              <p:cNvSpPr txBox="1"/>
              <p:nvPr/>
            </p:nvSpPr>
            <p:spPr>
              <a:xfrm>
                <a:off x="-1210071" y="2428318"/>
                <a:ext cx="3804929" cy="756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0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sz="200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14B52F7-9407-293E-E156-1621D4828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10071" y="2428318"/>
                <a:ext cx="3804929" cy="7562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7B511A5-FB68-15DA-47B2-321D7C89A5AD}"/>
                  </a:ext>
                </a:extLst>
              </p:cNvPr>
              <p:cNvSpPr txBox="1"/>
              <p:nvPr/>
            </p:nvSpPr>
            <p:spPr>
              <a:xfrm>
                <a:off x="-1730823" y="3199809"/>
                <a:ext cx="5180478" cy="756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0.25=</m:t>
                      </m:r>
                      <m:f>
                        <m:fPr>
                          <m:ctrlPr>
                            <a:rPr lang="fr-CA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CA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sz="200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7B511A5-FB68-15DA-47B2-321D7C89A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30823" y="3199809"/>
                <a:ext cx="5180478" cy="7562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5B311C5-E484-A7CC-FBFE-556E12ECE10C}"/>
                  </a:ext>
                </a:extLst>
              </p:cNvPr>
              <p:cNvSpPr txBox="1"/>
              <p:nvPr/>
            </p:nvSpPr>
            <p:spPr>
              <a:xfrm>
                <a:off x="256707" y="3992494"/>
                <a:ext cx="5180478" cy="423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CA" sz="2000"/>
                  <a:t> 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5B311C5-E484-A7CC-FBFE-556E12ECE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07" y="3992494"/>
                <a:ext cx="5180478" cy="423770"/>
              </a:xfrm>
              <a:prstGeom prst="rect">
                <a:avLst/>
              </a:prstGeom>
              <a:blipFill>
                <a:blip r:embed="rId6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lèche : courbe vers la gauche 10">
            <a:extLst>
              <a:ext uri="{FF2B5EF4-FFF2-40B4-BE49-F238E27FC236}">
                <a16:creationId xmlns:a16="http://schemas.microsoft.com/office/drawing/2014/main" id="{98B2CF87-C835-BE08-4A40-1231B36643C7}"/>
              </a:ext>
            </a:extLst>
          </p:cNvPr>
          <p:cNvSpPr/>
          <p:nvPr/>
        </p:nvSpPr>
        <p:spPr bwMode="auto">
          <a:xfrm>
            <a:off x="1512483" y="2717225"/>
            <a:ext cx="359456" cy="926625"/>
          </a:xfrm>
          <a:prstGeom prst="curvedLeftArrow">
            <a:avLst>
              <a:gd name="adj1" fmla="val 19415"/>
              <a:gd name="adj2" fmla="val 52219"/>
              <a:gd name="adj3" fmla="val 29580"/>
            </a:avLst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D6C6284-EC35-35C6-8DB9-6B8BCE9F858D}"/>
              </a:ext>
            </a:extLst>
          </p:cNvPr>
          <p:cNvSpPr txBox="1"/>
          <p:nvPr/>
        </p:nvSpPr>
        <p:spPr>
          <a:xfrm>
            <a:off x="1871939" y="2986903"/>
            <a:ext cx="8558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>
                <a:latin typeface="Arial Narrow" panose="020B0606020202030204" pitchFamily="34" charset="0"/>
              </a:rPr>
              <a:t>Note:</a:t>
            </a:r>
            <a:r>
              <a:rPr lang="fr-FR" sz="1600" b="1">
                <a:latin typeface="Arial Narrow" panose="020B0606020202030204" pitchFamily="34" charset="0"/>
              </a:rPr>
              <a:t> </a:t>
            </a:r>
            <a:r>
              <a:rPr lang="en-US" sz="1600" err="1">
                <a:latin typeface="Cambria Math" panose="02040503050406030204" pitchFamily="18" charset="0"/>
                <a:ea typeface="Cambria Math" panose="02040503050406030204" pitchFamily="18" charset="0"/>
              </a:rPr>
              <a:t>Constante</a:t>
            </a:r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 de temps de 0.25s</a:t>
            </a:r>
            <a:endParaRPr lang="fr-FR" sz="160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445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A69B5F51-BF34-E62A-A090-22F8A7912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Conception d’asservissements : loi de commande en rotation 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4225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B9076D5-0EFC-62FE-EF9B-8CACF8FB07B8}"/>
              </a:ext>
            </a:extLst>
          </p:cNvPr>
          <p:cNvSpPr txBox="1"/>
          <p:nvPr/>
        </p:nvSpPr>
        <p:spPr>
          <a:xfrm>
            <a:off x="168088" y="483291"/>
            <a:ext cx="8558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>
                <a:latin typeface="Arial Narrow" panose="020B0606020202030204" pitchFamily="34" charset="0"/>
              </a:rPr>
              <a:t>Équation de la commande par rétroaction </a:t>
            </a:r>
            <a:r>
              <a:rPr lang="fr-FR" sz="2000" u="sng" err="1">
                <a:latin typeface="Arial Narrow" panose="020B0606020202030204" pitchFamily="34" charset="0"/>
              </a:rPr>
              <a:t>linéarisante</a:t>
            </a:r>
            <a:r>
              <a:rPr lang="fr-FR" sz="2000" u="sng">
                <a:latin typeface="Arial Narrow" panose="020B0606020202030204" pitchFamily="34" charset="0"/>
              </a:rPr>
              <a:t> : 𝒇, 𝒈, 𝜹𝒆𝒒 et 𝜹𝒄𝒎𝒅 en fonction de la consigne 𝜽𝒄𝒎𝒅 et explication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21E6AD7-9746-495A-5BC1-3BB85AEAA02B}"/>
                  </a:ext>
                </a:extLst>
              </p:cNvPr>
              <p:cNvSpPr txBox="1"/>
              <p:nvPr/>
            </p:nvSpPr>
            <p:spPr>
              <a:xfrm>
                <a:off x="289111" y="1289565"/>
                <a:ext cx="1242071" cy="562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sz="1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1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</m:e>
                      </m:acc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den>
                      </m:f>
                      <m:sSub>
                        <m:sSub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𝑎𝑒𝑟𝑜</m:t>
                          </m:r>
                        </m:sub>
                      </m:sSub>
                    </m:oMath>
                  </m:oMathPara>
                </a14:m>
                <a:endParaRPr lang="en-CA" sz="180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F21E6AD7-9746-495A-5BC1-3BB85AEAA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11" y="1289565"/>
                <a:ext cx="1242071" cy="562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7829DAD-A45A-C28C-59EA-8AC2EA05DB15}"/>
                  </a:ext>
                </a:extLst>
              </p:cNvPr>
              <p:cNvSpPr txBox="1"/>
              <p:nvPr/>
            </p:nvSpPr>
            <p:spPr>
              <a:xfrm>
                <a:off x="221871" y="1851835"/>
                <a:ext cx="481407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sz="1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1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</m:e>
                      </m:acc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𝑑𝑦𝑑𝑛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𝑆𝑑</m:t>
                          </m:r>
                          <m:d>
                            <m:d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α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l-GR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8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8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𝑐𝑚𝑑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A" sz="180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7829DAD-A45A-C28C-59EA-8AC2EA05D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71" y="1851835"/>
                <a:ext cx="4814075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714590D-00C4-E95F-441B-DDAD61350E31}"/>
                  </a:ext>
                </a:extLst>
              </p:cNvPr>
              <p:cNvSpPr txBox="1"/>
              <p:nvPr/>
            </p:nvSpPr>
            <p:spPr>
              <a:xfrm>
                <a:off x="289110" y="2539462"/>
                <a:ext cx="6124112" cy="567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sz="1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1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</m:e>
                      </m:acc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den>
                      </m:f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𝑑𝑦𝑑𝑛</m:t>
                              </m:r>
                            </m:sub>
                          </m:s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𝑆𝑑𝐶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m:rPr>
                              <m:sty m:val="p"/>
                            </m:rPr>
                            <a:rPr lang="el-GR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𝑑𝑦𝑑𝑛</m:t>
                              </m:r>
                            </m:sub>
                          </m:s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𝑆𝑑𝐶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𝑀𝑞</m:t>
                          </m:r>
                        </m:sub>
                      </m:sSub>
                      <m: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𝑑𝑦𝑑𝑛</m:t>
                              </m:r>
                            </m:sub>
                          </m:s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𝑆𝑑𝐶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m:rPr>
                              <m:sty m:val="p"/>
                            </m:rPr>
                            <a:rPr lang="el-GR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sub>
                      </m:sSub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𝑐𝑚𝑑</m:t>
                          </m:r>
                        </m:sub>
                      </m:sSub>
                    </m:oMath>
                  </m:oMathPara>
                </a14:m>
                <a:endParaRPr lang="en-CA" sz="180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714590D-00C4-E95F-441B-DDAD61350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10" y="2539462"/>
                <a:ext cx="6124112" cy="5677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DB30104-908D-37D4-2ECD-75C3C27A3C40}"/>
                  </a:ext>
                </a:extLst>
              </p:cNvPr>
              <p:cNvSpPr txBox="1"/>
              <p:nvPr/>
            </p:nvSpPr>
            <p:spPr>
              <a:xfrm>
                <a:off x="-4641569" y="3299856"/>
                <a:ext cx="14318648" cy="660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fr-FR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1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den>
                      </m:f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𝑑𝑦𝑑𝑛</m:t>
                              </m:r>
                            </m:sub>
                          </m:s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𝑆𝑑𝐶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m:rPr>
                              <m:sty m:val="p"/>
                            </m:rPr>
                            <a:rPr lang="el-GR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𝐽𝑣</m:t>
                          </m:r>
                        </m:den>
                      </m:f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𝑑𝑦𝑑𝑛</m:t>
                              </m:r>
                            </m:sub>
                          </m:s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𝑆𝑑𝐶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𝑀𝑞</m:t>
                          </m:r>
                        </m:sub>
                      </m:sSub>
                      <m: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DB30104-908D-37D4-2ECD-75C3C27A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41569" y="3299856"/>
                <a:ext cx="14318648" cy="6601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27FDCAE-E5CE-0D3F-E7B1-5DFF37B2D480}"/>
                  </a:ext>
                </a:extLst>
              </p:cNvPr>
              <p:cNvSpPr txBox="1"/>
              <p:nvPr/>
            </p:nvSpPr>
            <p:spPr>
              <a:xfrm>
                <a:off x="-5628142" y="3932917"/>
                <a:ext cx="14318648" cy="660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fr-FR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1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𝑑𝑦𝑑𝑛</m:t>
                              </m:r>
                            </m:sub>
                          </m:s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𝑆𝑑𝐶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m:rPr>
                              <m:sty m:val="p"/>
                            </m:rPr>
                            <a:rPr lang="el-GR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27FDCAE-E5CE-0D3F-E7B1-5DFF37B2D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28142" y="3932917"/>
                <a:ext cx="14318648" cy="6601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979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E554BED-E308-FE40-0F1A-F54EE7C9BD0D}"/>
              </a:ext>
            </a:extLst>
          </p:cNvPr>
          <p:cNvSpPr txBox="1"/>
          <p:nvPr/>
        </p:nvSpPr>
        <p:spPr>
          <a:xfrm>
            <a:off x="125307" y="505490"/>
            <a:ext cx="89035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sng">
                <a:latin typeface="Arial Narrow" panose="020B0606020202030204" pitchFamily="34" charset="0"/>
              </a:rPr>
              <a:t>Équation de la commande par rétroaction </a:t>
            </a:r>
            <a:r>
              <a:rPr lang="fr-FR" sz="2000" u="sng" err="1">
                <a:latin typeface="Arial Narrow" panose="020B0606020202030204" pitchFamily="34" charset="0"/>
              </a:rPr>
              <a:t>linéarisante</a:t>
            </a:r>
            <a:r>
              <a:rPr lang="fr-FR" sz="2000" u="sng">
                <a:latin typeface="Arial Narrow" panose="020B0606020202030204" pitchFamily="34" charset="0"/>
              </a:rPr>
              <a:t> : 𝒇, 𝒈, 𝜹𝒆𝒒 et 𝜹𝒄𝒎𝒅 en fonction de la consigne 𝜽𝒄𝒎𝒅 et explication (SUITE)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FBD0403-23B3-A4E1-3CF6-17F6AA527930}"/>
                  </a:ext>
                </a:extLst>
              </p:cNvPr>
              <p:cNvSpPr txBox="1"/>
              <p:nvPr/>
            </p:nvSpPr>
            <p:spPr>
              <a:xfrm>
                <a:off x="369146" y="1956785"/>
                <a:ext cx="4033412" cy="481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𝑐𝑚𝑑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𝐾𝑝</m:t>
                          </m:r>
                        </m:num>
                        <m:den>
                          <m:r>
                            <a:rPr lang="en-US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fr-FR" sz="1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acc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1400" i="1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𝐾𝑑</m:t>
                          </m:r>
                        </m:num>
                        <m:den>
                          <m:r>
                            <a:rPr lang="en-US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fr-FR" sz="1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acc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400" b="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acc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CA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140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FBD0403-23B3-A4E1-3CF6-17F6AA527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46" y="1956785"/>
                <a:ext cx="4033412" cy="481670"/>
              </a:xfrm>
              <a:prstGeom prst="rect">
                <a:avLst/>
              </a:prstGeom>
              <a:blipFill>
                <a:blip r:embed="rId3"/>
                <a:stretch>
                  <a:fillRect l="-605" t="-1266" b="-886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03AC1B22-E06D-A8F3-B93A-F5E7B5AA5999}"/>
                  </a:ext>
                </a:extLst>
              </p:cNvPr>
              <p:cNvSpPr txBox="1"/>
              <p:nvPr/>
            </p:nvSpPr>
            <p:spPr>
              <a:xfrm>
                <a:off x="369146" y="1213376"/>
                <a:ext cx="1382879" cy="517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fr-FR" sz="1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acc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fr-FR" sz="1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acc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CA" sz="140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03AC1B22-E06D-A8F3-B93A-F5E7B5AA5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46" y="1213376"/>
                <a:ext cx="1382879" cy="517193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CDE767C-C487-00B2-49EF-7006A86337F3}"/>
              </a:ext>
            </a:extLst>
          </p:cNvPr>
          <p:cNvCxnSpPr/>
          <p:nvPr/>
        </p:nvCxnSpPr>
        <p:spPr bwMode="auto">
          <a:xfrm flipV="1">
            <a:off x="76200" y="2571750"/>
            <a:ext cx="8952653" cy="277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B4E1D7E3-68B5-7B85-FDF9-586111F833BE}"/>
                  </a:ext>
                </a:extLst>
              </p:cNvPr>
              <p:cNvSpPr txBox="1"/>
              <p:nvPr/>
            </p:nvSpPr>
            <p:spPr>
              <a:xfrm>
                <a:off x="-1280892" y="3156401"/>
                <a:ext cx="11705784" cy="715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1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1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r>
                        <a:rPr lang="en-US" sz="1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den>
                      </m:f>
                      <m:sSub>
                        <m:sSubPr>
                          <m:ctrlPr>
                            <a:rPr lang="en-US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1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1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𝑑𝑦𝑑𝑛</m:t>
                              </m:r>
                            </m:sub>
                          </m:sSub>
                          <m:r>
                            <a:rPr lang="en-US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𝑆𝑑𝐶</m:t>
                          </m:r>
                        </m:e>
                        <m:sub>
                          <m:r>
                            <a:rPr lang="en-US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m:rPr>
                              <m:sty m:val="p"/>
                            </m:rPr>
                            <a:rPr lang="el-GR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sz="11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sz="11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𝐽𝑣</m:t>
                          </m:r>
                        </m:den>
                      </m:f>
                      <m:sSub>
                        <m:sSubPr>
                          <m:ctrlPr>
                            <a:rPr lang="en-US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1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1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𝑑𝑦𝑑𝑛</m:t>
                              </m:r>
                            </m:sub>
                          </m:sSub>
                          <m:r>
                            <a:rPr lang="en-US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𝑆𝑑𝐶</m:t>
                          </m:r>
                        </m:e>
                        <m:sub>
                          <m:r>
                            <a:rPr lang="en-US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𝑀𝑞</m:t>
                          </m:r>
                        </m:sub>
                      </m:sSub>
                      <m:r>
                        <a:rPr lang="en-US" sz="11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11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1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11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1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den>
                              </m:f>
                              <m:r>
                                <a:rPr lang="en-US" sz="11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1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𝑑𝑦𝑑𝑛</m:t>
                              </m:r>
                            </m:sub>
                          </m:sSub>
                          <m:r>
                            <a:rPr lang="en-US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𝑆𝑑𝐶</m:t>
                          </m:r>
                        </m:e>
                        <m:sub>
                          <m:r>
                            <a:rPr lang="en-US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m:rPr>
                              <m:sty m:val="p"/>
                            </m:rPr>
                            <a:rPr lang="el-GR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sz="11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d>
                        <m:dPr>
                          <m:begChr m:val="["/>
                          <m:endChr m:val="]"/>
                          <m:ctrlPr>
                            <a:rPr lang="el-GR" sz="110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100" b="0" i="1" dirty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sz="11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1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1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100" i="1" dirty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 dirty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100" i="1" dirty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𝑑𝑦𝑑𝑛</m:t>
                                      </m:r>
                                    </m:sub>
                                  </m:sSub>
                                  <m:r>
                                    <a:rPr lang="en-US" sz="11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𝑆𝑑𝐶</m:t>
                                  </m:r>
                                </m:e>
                                <m:sub>
                                  <m:r>
                                    <a:rPr lang="en-US" sz="11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1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α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l-GR" sz="1100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  <m:r>
                                <a:rPr lang="en-US" sz="1100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1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11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1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𝐽𝑣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1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100" i="1" dirty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 dirty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100" i="1" dirty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𝑑𝑦𝑑𝑛</m:t>
                                      </m:r>
                                    </m:sub>
                                  </m:sSub>
                                  <m:r>
                                    <a:rPr lang="en-US" sz="11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𝑆𝑑𝐶</m:t>
                                  </m:r>
                                </m:e>
                                <m:sub>
                                  <m:r>
                                    <a:rPr lang="en-US" sz="11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𝑀𝑞</m:t>
                                  </m:r>
                                </m:sub>
                              </m:sSub>
                              <m:r>
                                <a:rPr lang="en-US" sz="1100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1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100" i="1" dirty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f>
                                        <m:fPr>
                                          <m:ctrlPr>
                                            <a:rPr lang="en-US" sz="1100" i="1" dirty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100" i="1" dirty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100" i="1" dirty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den>
                                      </m:f>
                                      <m:r>
                                        <a:rPr lang="en-US" sz="1100" i="1" dirty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100" i="1" dirty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𝑑𝑦𝑑𝑛</m:t>
                                      </m:r>
                                    </m:sub>
                                  </m:sSub>
                                  <m:r>
                                    <a:rPr lang="en-US" sz="11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𝑆𝑑𝐶</m:t>
                                  </m:r>
                                </m:e>
                                <m:sub>
                                  <m:r>
                                    <a:rPr lang="en-US" sz="11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1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l-GR" sz="1100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den>
                          </m:f>
                          <m:r>
                            <a:rPr lang="en-US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1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𝐾𝑝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1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100" i="1" dirty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f>
                                        <m:fPr>
                                          <m:ctrlPr>
                                            <a:rPr lang="en-US" sz="1100" i="1" dirty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100" i="1" dirty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100" i="1" dirty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den>
                                      </m:f>
                                      <m:r>
                                        <a:rPr lang="en-US" sz="1100" i="1" dirty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100" i="1" dirty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𝑑𝑦𝑑𝑛</m:t>
                                      </m:r>
                                    </m:sub>
                                  </m:sSub>
                                  <m:r>
                                    <a:rPr lang="en-US" sz="11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𝑆𝑑𝐶</m:t>
                                  </m:r>
                                </m:e>
                                <m:sub>
                                  <m:r>
                                    <a:rPr lang="en-US" sz="11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1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l-GR" sz="1100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1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1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en-US" sz="11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1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sz="11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sz="1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1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𝐾𝑑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1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100" i="1" dirty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f>
                                        <m:fPr>
                                          <m:ctrlPr>
                                            <a:rPr lang="en-US" sz="1100" i="1" dirty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100" i="1" dirty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100" i="1" dirty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</m:den>
                                      </m:f>
                                      <m:r>
                                        <a:rPr lang="en-US" sz="1100" i="1" dirty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100" i="1" dirty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𝑑𝑦𝑑𝑛</m:t>
                                      </m:r>
                                    </m:sub>
                                  </m:sSub>
                                  <m:r>
                                    <a:rPr lang="en-US" sz="11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𝑆𝑑𝐶</m:t>
                                  </m:r>
                                </m:e>
                                <m:sub>
                                  <m:r>
                                    <a:rPr lang="en-US" sz="11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100" i="1" dirty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l-GR" sz="1100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1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US" sz="11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sz="11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1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  <m:sup>
                                      <m:r>
                                        <a:rPr lang="en-US" sz="11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acc>
                              <m:r>
                                <a:rPr lang="en-US" sz="11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̇"/>
                                  <m:ctrlPr>
                                    <a:rPr lang="en-CA" sz="11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1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CA" sz="120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B4E1D7E3-68B5-7B85-FDF9-586111F83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80892" y="3156401"/>
                <a:ext cx="11705784" cy="7159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0FE3022C-3F8F-76D9-F490-70DD6F528B6F}"/>
                  </a:ext>
                </a:extLst>
              </p:cNvPr>
              <p:cNvSpPr txBox="1"/>
              <p:nvPr/>
            </p:nvSpPr>
            <p:spPr>
              <a:xfrm>
                <a:off x="-62345" y="2669269"/>
                <a:ext cx="8196426" cy="480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CA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fr-FR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fr-FR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sz="1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40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4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400" i="1" dirty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i="1" dirty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sz="14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4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sz="14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sz="14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4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400" i="1" dirty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i="1" dirty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sz="14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4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sz="14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den>
                        </m:f>
                        <m:r>
                          <a:rPr lang="en-US" sz="14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𝐾𝑝</m:t>
                            </m:r>
                          </m:num>
                          <m:den>
                            <m:r>
                              <a:rPr lang="en-US" sz="14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4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400" i="1" dirty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i="1" dirty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sz="14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4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sz="14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den>
                        </m:f>
                        <m:d>
                          <m:d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sz="1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𝐾𝑑</m:t>
                            </m:r>
                          </m:num>
                          <m:den>
                            <m:r>
                              <a:rPr lang="en-US" sz="1400" i="1" dirty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4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fr-FR" sz="1400" i="1" dirty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i="1" dirty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US" sz="14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4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sz="14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 dirty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den>
                        </m:f>
                        <m:d>
                          <m:dPr>
                            <m:ctrlP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̇"/>
                                <m:ctrlPr>
                                  <a:rPr lang="en-US" sz="14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400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acc>
                            <m:r>
                              <a:rPr lang="en-US" sz="14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̇"/>
                                <m:ctrlPr>
                                  <a:rPr lang="en-CA" sz="14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CA" sz="140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0FE3022C-3F8F-76D9-F490-70DD6F528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345" y="2669269"/>
                <a:ext cx="8196426" cy="480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2085F8CE-F274-1058-4C5C-1D26DB543EE3}"/>
                  </a:ext>
                </a:extLst>
              </p:cNvPr>
              <p:cNvSpPr txBox="1"/>
              <p:nvPr/>
            </p:nvSpPr>
            <p:spPr>
              <a:xfrm>
                <a:off x="-1174747" y="4233027"/>
                <a:ext cx="5853544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CA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𝐾𝑝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𝐾𝑑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acc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̇"/>
                              <m:ctrlPr>
                                <a:rPr lang="en-CA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l-GR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CA" sz="1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2085F8CE-F274-1058-4C5C-1D26DB543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4747" y="4233027"/>
                <a:ext cx="5853544" cy="404983"/>
              </a:xfrm>
              <a:prstGeom prst="rect">
                <a:avLst/>
              </a:prstGeom>
              <a:blipFill>
                <a:blip r:embed="rId7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522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75C94B68-43D6-8B81-7612-B88CA82FC26D}"/>
                  </a:ext>
                </a:extLst>
              </p:cNvPr>
              <p:cNvSpPr txBox="1"/>
              <p:nvPr/>
            </p:nvSpPr>
            <p:spPr>
              <a:xfrm>
                <a:off x="201705" y="584145"/>
                <a:ext cx="8558623" cy="42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u="sng">
                    <a:latin typeface="Arial Narrow" panose="020B0606020202030204" pitchFamily="34" charset="0"/>
                  </a:rPr>
                  <a:t>Valeur du gain proportionnel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2000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u="sng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i="1" u="sng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u="sng">
                    <a:latin typeface="Arial Narrow" panose="020B0606020202030204" pitchFamily="34" charset="0"/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u="sng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u="sng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fr-FR" sz="2000" u="sng">
                  <a:latin typeface="Arial Narrow" panose="020B0606020202030204" pitchFamily="34" charset="0"/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75C94B68-43D6-8B81-7612-B88CA82FC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05" y="584145"/>
                <a:ext cx="8558623" cy="423770"/>
              </a:xfrm>
              <a:prstGeom prst="rect">
                <a:avLst/>
              </a:prstGeom>
              <a:blipFill>
                <a:blip r:embed="rId2"/>
                <a:stretch>
                  <a:fillRect l="-712" t="-10145" b="-1884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1D77C649-1ACD-3C3A-6471-774F1293619D}"/>
                  </a:ext>
                </a:extLst>
              </p:cNvPr>
              <p:cNvSpPr txBox="1"/>
              <p:nvPr/>
            </p:nvSpPr>
            <p:spPr>
              <a:xfrm>
                <a:off x="201705" y="984255"/>
                <a:ext cx="3804929" cy="76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𝑜𝑟𝑑𝑟𝑒</m:t>
                          </m:r>
                        </m:sub>
                      </m:sSub>
                      <m:r>
                        <a:rPr lang="fr-CA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CA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CA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fr-CA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ζ</m:t>
                          </m:r>
                          <m:sSub>
                            <m:sSubPr>
                              <m:ctrlPr>
                                <a:rPr lang="fr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00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1D77C649-1ACD-3C3A-6471-774F12936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05" y="984255"/>
                <a:ext cx="3804929" cy="7617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32875CE-FEBA-B530-7CBA-8C98E8D28396}"/>
                  </a:ext>
                </a:extLst>
              </p:cNvPr>
              <p:cNvSpPr txBox="1"/>
              <p:nvPr/>
            </p:nvSpPr>
            <p:spPr>
              <a:xfrm>
                <a:off x="-409639" y="1900264"/>
                <a:ext cx="4572000" cy="762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𝑜𝑟𝑑𝑟𝑒</m:t>
                          </m:r>
                        </m:sub>
                      </m:sSub>
                      <m:r>
                        <a:rPr lang="fr-CA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A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fr-CA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32875CE-FEBA-B530-7CBA-8C98E8D28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9639" y="1900264"/>
                <a:ext cx="4572000" cy="7621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9D68B34-105C-4A18-AE23-CA80D99C2921}"/>
                  </a:ext>
                </a:extLst>
              </p:cNvPr>
              <p:cNvSpPr txBox="1"/>
              <p:nvPr/>
            </p:nvSpPr>
            <p:spPr>
              <a:xfrm>
                <a:off x="-1318182" y="2744089"/>
                <a:ext cx="46160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</a:rPr>
                        <m:t>ζ</m:t>
                      </m:r>
                      <m:sSub>
                        <m:sSubPr>
                          <m:ctrlPr>
                            <a:rPr lang="fr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sz="200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9D68B34-105C-4A18-AE23-CA80D99C2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18182" y="2744089"/>
                <a:ext cx="4616026" cy="40011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04B20DCD-493B-A403-84D9-6BDD552B4FD6}"/>
                  </a:ext>
                </a:extLst>
              </p:cNvPr>
              <p:cNvSpPr txBox="1"/>
              <p:nvPr/>
            </p:nvSpPr>
            <p:spPr>
              <a:xfrm>
                <a:off x="-999527" y="3378414"/>
                <a:ext cx="46160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=2∗0.7∗20</m:t>
                      </m:r>
                    </m:oMath>
                  </m:oMathPara>
                </a14:m>
                <a:endParaRPr lang="en-CA" sz="200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04B20DCD-493B-A403-84D9-6BDD552B4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9527" y="3378414"/>
                <a:ext cx="4616026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7254E4A-45B9-960C-A32A-68410DD3DB02}"/>
                  </a:ext>
                </a:extLst>
              </p:cNvPr>
              <p:cNvSpPr txBox="1"/>
              <p:nvPr/>
            </p:nvSpPr>
            <p:spPr>
              <a:xfrm>
                <a:off x="3353262" y="1194189"/>
                <a:ext cx="5174672" cy="429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r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200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7254E4A-45B9-960C-A32A-68410DD3D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262" y="1194189"/>
                <a:ext cx="5174672" cy="429990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408DDD6-765F-E3BD-E44C-E4A5EEEF7DC5}"/>
                  </a:ext>
                </a:extLst>
              </p:cNvPr>
              <p:cNvSpPr txBox="1"/>
              <p:nvPr/>
            </p:nvSpPr>
            <p:spPr>
              <a:xfrm>
                <a:off x="3353262" y="1896218"/>
                <a:ext cx="5174672" cy="429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200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408DDD6-765F-E3BD-E44C-E4A5EEEF7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262" y="1896218"/>
                <a:ext cx="5174672" cy="429990"/>
              </a:xfrm>
              <a:prstGeom prst="rect">
                <a:avLst/>
              </a:prstGeom>
              <a:blipFill>
                <a:blip r:embed="rId8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C60D2FB3-8E66-7F5A-98D7-EAD7FA3F1061}"/>
                  </a:ext>
                </a:extLst>
              </p:cNvPr>
              <p:cNvSpPr txBox="1"/>
              <p:nvPr/>
            </p:nvSpPr>
            <p:spPr>
              <a:xfrm>
                <a:off x="-1449800" y="4012739"/>
                <a:ext cx="4616026" cy="491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=28</m:t>
                          </m:r>
                        </m:e>
                      </m:borderBox>
                    </m:oMath>
                  </m:oMathPara>
                </a14:m>
                <a:endParaRPr lang="en-CA" sz="2000"/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C60D2FB3-8E66-7F5A-98D7-EAD7FA3F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49800" y="4012739"/>
                <a:ext cx="4616026" cy="4916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2CE1D1C9-5925-9266-549D-0C6CAAC145F1}"/>
                  </a:ext>
                </a:extLst>
              </p:cNvPr>
              <p:cNvSpPr txBox="1"/>
              <p:nvPr/>
            </p:nvSpPr>
            <p:spPr>
              <a:xfrm>
                <a:off x="3353262" y="2598247"/>
                <a:ext cx="5174672" cy="527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fr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=400</m:t>
                          </m:r>
                        </m:e>
                      </m:borderBox>
                    </m:oMath>
                  </m:oMathPara>
                </a14:m>
                <a:endParaRPr lang="en-CA" sz="200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2CE1D1C9-5925-9266-549D-0C6CAAC14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262" y="2598247"/>
                <a:ext cx="5174672" cy="527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76EA8F5C-6712-8AF8-EA01-BFCE2E9C45A1}"/>
              </a:ext>
            </a:extLst>
          </p:cNvPr>
          <p:cNvSpPr txBox="1"/>
          <p:nvPr/>
        </p:nvSpPr>
        <p:spPr>
          <a:xfrm>
            <a:off x="2708599" y="3399417"/>
            <a:ext cx="8558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>
                <a:latin typeface="Arial Narrow" panose="020B0606020202030204" pitchFamily="34" charset="0"/>
              </a:rPr>
              <a:t>Note:</a:t>
            </a:r>
            <a:r>
              <a:rPr lang="fr-FR" sz="1600" b="1">
                <a:latin typeface="Arial Narrow" panose="020B0606020202030204" pitchFamily="34" charset="0"/>
              </a:rPr>
              <a:t> </a:t>
            </a:r>
            <a:r>
              <a:rPr lang="fr-FR" sz="1200"/>
              <a:t>Facteur d’amortissement de 0.7 et une fréquence naturelle de 20 rad/s</a:t>
            </a:r>
            <a:endParaRPr lang="fr-FR" sz="160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194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CA26C45-65A0-64BE-159B-F9750BF173F4}"/>
              </a:ext>
            </a:extLst>
          </p:cNvPr>
          <p:cNvSpPr txBox="1"/>
          <p:nvPr/>
        </p:nvSpPr>
        <p:spPr>
          <a:xfrm>
            <a:off x="125307" y="505490"/>
            <a:ext cx="89035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u="sng">
                <a:latin typeface="Arial Narrow" panose="020B0606020202030204" pitchFamily="34" charset="0"/>
              </a:rPr>
              <a:t>Donner le code MATLAB qui calcule les 6 (ou 7) équations différentielles et les efforts aérodynamiques 𝐷𝑎𝑒𝑟𝑜, 𝐿𝑎𝑒𝑟𝑜, 𝑀𝑎𝑒𝑟𝑜.</a:t>
            </a:r>
          </a:p>
        </p:txBody>
      </p:sp>
      <p:pic>
        <p:nvPicPr>
          <p:cNvPr id="9" name="Image 8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4471C1E9-F139-09C1-3148-A43BE20C8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7" y="1380897"/>
            <a:ext cx="9144000" cy="376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35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A69B5F51-BF34-E62A-A090-22F8A7912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Validation par simulation numérique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47738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A69B5F51-BF34-E62A-A090-22F8A7912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Validation par simulation numérique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Espace réservé pour une image  4">
                <a:extLst>
                  <a:ext uri="{FF2B5EF4-FFF2-40B4-BE49-F238E27FC236}">
                    <a16:creationId xmlns:a16="http://schemas.microsoft.com/office/drawing/2014/main" id="{B3E5458F-9F8C-6538-ABAA-A385C0838BBA}"/>
                  </a:ext>
                </a:extLst>
              </p:cNvPr>
              <p:cNvGraphicFramePr>
                <a:graphicFrameLocks noGrp="1"/>
              </p:cNvGraphicFramePr>
              <p:nvPr>
                <p:ph type="pic" sz="quarter" idx="12"/>
                <p:extLst>
                  <p:ext uri="{D42A27DB-BD31-4B8C-83A1-F6EECF244321}">
                    <p14:modId xmlns:p14="http://schemas.microsoft.com/office/powerpoint/2010/main" val="2152201440"/>
                  </p:ext>
                </p:extLst>
              </p:nvPr>
            </p:nvGraphicFramePr>
            <p:xfrm>
              <a:off x="453814" y="1159882"/>
              <a:ext cx="7821559" cy="16375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5582">
                      <a:extLst>
                        <a:ext uri="{9D8B030D-6E8A-4147-A177-3AD203B41FA5}">
                          <a16:colId xmlns:a16="http://schemas.microsoft.com/office/drawing/2014/main" val="1543298862"/>
                        </a:ext>
                      </a:extLst>
                    </a:gridCol>
                    <a:gridCol w="1091418">
                      <a:extLst>
                        <a:ext uri="{9D8B030D-6E8A-4147-A177-3AD203B41FA5}">
                          <a16:colId xmlns:a16="http://schemas.microsoft.com/office/drawing/2014/main" val="3962342217"/>
                        </a:ext>
                      </a:extLst>
                    </a:gridCol>
                    <a:gridCol w="1187986">
                      <a:extLst>
                        <a:ext uri="{9D8B030D-6E8A-4147-A177-3AD203B41FA5}">
                          <a16:colId xmlns:a16="http://schemas.microsoft.com/office/drawing/2014/main" val="799828426"/>
                        </a:ext>
                      </a:extLst>
                    </a:gridCol>
                    <a:gridCol w="1249514">
                      <a:extLst>
                        <a:ext uri="{9D8B030D-6E8A-4147-A177-3AD203B41FA5}">
                          <a16:colId xmlns:a16="http://schemas.microsoft.com/office/drawing/2014/main" val="2588910740"/>
                        </a:ext>
                      </a:extLst>
                    </a:gridCol>
                    <a:gridCol w="1000600">
                      <a:extLst>
                        <a:ext uri="{9D8B030D-6E8A-4147-A177-3AD203B41FA5}">
                          <a16:colId xmlns:a16="http://schemas.microsoft.com/office/drawing/2014/main" val="2733877989"/>
                        </a:ext>
                      </a:extLst>
                    </a:gridCol>
                    <a:gridCol w="1236940">
                      <a:extLst>
                        <a:ext uri="{9D8B030D-6E8A-4147-A177-3AD203B41FA5}">
                          <a16:colId xmlns:a16="http://schemas.microsoft.com/office/drawing/2014/main" val="2015895467"/>
                        </a:ext>
                      </a:extLst>
                    </a:gridCol>
                    <a:gridCol w="1209519">
                      <a:extLst>
                        <a:ext uri="{9D8B030D-6E8A-4147-A177-3AD203B41FA5}">
                          <a16:colId xmlns:a16="http://schemas.microsoft.com/office/drawing/2014/main" val="4019211838"/>
                        </a:ext>
                      </a:extLst>
                    </a:gridCol>
                  </a:tblGrid>
                  <a:tr h="264388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CA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𝒗</m:t>
                                        </m:r>
                                      </m:e>
                                      <m:sup>
                                        <m:r>
                                          <a:rPr lang="en-US" sz="1400" b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𝒇𝒊𝒏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CA" sz="1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(m/s)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CA" sz="11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Avec Asservissement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CA" sz="11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Sans </a:t>
                          </a:r>
                          <a:r>
                            <a:rPr lang="en-CA" sz="1100" b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Asservissement</a:t>
                          </a:r>
                          <a:endParaRPr lang="en-CA" sz="11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2405733"/>
                      </a:ext>
                    </a:extLst>
                  </a:tr>
                  <a:tr h="614712">
                    <a:tc vMerge="1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CA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𝒗</m:t>
                                        </m:r>
                                      </m:e>
                                      <m:sup>
                                        <m:r>
                                          <a:rPr lang="en-US" sz="1400" b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𝒇𝒊𝒏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r>
                            <a:rPr lang="en-CA" sz="1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(m/s)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1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fr-CA" sz="1400" b="1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𝒇𝒊𝒏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r>
                            <a:rPr lang="en-CA" sz="1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(m/s)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CA" sz="1400" b="1" i="1" smtClean="0">
                                        <a:solidFill>
                                          <a:schemeClr val="tx1"/>
                                        </a:solidFill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eqArr>
                                      <m:eqArrPr>
                                        <m:ctrlPr>
                                          <a:rPr lang="en-CA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CA" sz="14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l-GR" sz="14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𝜟</m:t>
                                            </m:r>
                                            <m:r>
                                              <a:rPr lang="en-US" sz="14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𝒍𝒊𝒎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eqArr>
                                  </m:e>
                                </m:acc>
                              </m:oMath>
                            </m:oMathPara>
                          </a14:m>
                          <a:endParaRPr lang="en-CA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1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400" b="1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𝒅𝒚𝒏</m:t>
                                    </m:r>
                                    <m:r>
                                      <a:rPr lang="en-US" sz="1400" b="1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400" b="1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r>
                            <a:rPr lang="en-CA" sz="1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(N/m^2)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1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fr-CA" sz="1400" b="1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𝒇𝒊𝒏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r>
                            <a:rPr lang="en-CA" sz="1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(m/s)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CA" sz="1400" b="1" i="1" smtClean="0">
                                        <a:solidFill>
                                          <a:schemeClr val="tx1"/>
                                        </a:solidFill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eqArr>
                                      <m:eqArrPr>
                                        <m:ctrlPr>
                                          <a:rPr lang="en-CA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CA" sz="14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l-GR" sz="14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𝜟</m:t>
                                            </m:r>
                                            <m:r>
                                              <a:rPr lang="en-US" sz="14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𝒍𝒊𝒎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eqArr>
                                  </m:e>
                                </m:acc>
                              </m:oMath>
                            </m:oMathPara>
                          </a14:m>
                          <a:endParaRPr lang="en-CA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400" b="1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sz="1400" b="1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𝒅𝒚𝒏</m:t>
                                    </m:r>
                                    <m:r>
                                      <a:rPr lang="en-US" sz="1400" b="1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sz="1400" b="1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r>
                            <a:rPr lang="en-CA" sz="1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(N/m^2)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32552466"/>
                      </a:ext>
                    </a:extLst>
                  </a:tr>
                  <a:tr h="379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250</a:t>
                          </a:r>
                          <a:endParaRPr lang="en-CA" sz="1400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bg1"/>
                              </a:solidFill>
                              <a:latin typeface="Arial Narrow" panose="020B0606020202030204" pitchFamily="34" charset="0"/>
                            </a:rPr>
                            <a:t>200.391</a:t>
                          </a:r>
                          <a:endParaRPr lang="en-CA" sz="1400" dirty="0">
                            <a:solidFill>
                              <a:schemeClr val="bg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B050"/>
                              </a:solidFill>
                              <a:latin typeface="Arial Narrow" panose="020B0606020202030204" pitchFamily="34" charset="0"/>
                            </a:rPr>
                            <a:t>39.594</a:t>
                          </a:r>
                          <a:endParaRPr lang="en-CA" sz="1400" dirty="0">
                            <a:solidFill>
                              <a:srgbClr val="00B050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bg1"/>
                              </a:solidFill>
                              <a:latin typeface="Arial Narrow" panose="020B0606020202030204" pitchFamily="34" charset="0"/>
                            </a:rPr>
                            <a:t>9215.32</a:t>
                          </a:r>
                          <a:endParaRPr lang="en-CA" sz="1400" dirty="0">
                            <a:solidFill>
                              <a:schemeClr val="bg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FF0000"/>
                              </a:solidFill>
                              <a:latin typeface="Arial Narrow" panose="020B0606020202030204" pitchFamily="34" charset="0"/>
                            </a:rPr>
                            <a:t>171.038</a:t>
                          </a:r>
                          <a:endParaRPr lang="en-CA" sz="1400" dirty="0">
                            <a:solidFill>
                              <a:srgbClr val="FF0000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45718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B050"/>
                              </a:solidFill>
                              <a:latin typeface="Arial Narrow" panose="020B0606020202030204" pitchFamily="34" charset="0"/>
                            </a:rPr>
                            <a:t>37.80</a:t>
                          </a:r>
                          <a:endParaRPr lang="en-CA" sz="1400" dirty="0">
                            <a:solidFill>
                              <a:srgbClr val="00B050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FF0000"/>
                              </a:solidFill>
                              <a:latin typeface="Arial Narrow" panose="020B0606020202030204" pitchFamily="34" charset="0"/>
                            </a:rPr>
                            <a:t>10246.95</a:t>
                          </a:r>
                          <a:endParaRPr lang="en-CA" sz="1400" dirty="0">
                            <a:solidFill>
                              <a:srgbClr val="FF0000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911310709"/>
                      </a:ext>
                    </a:extLst>
                  </a:tr>
                  <a:tr h="379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300</a:t>
                          </a:r>
                          <a:endParaRPr lang="en-CA" sz="1400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FF0000"/>
                              </a:solidFill>
                              <a:latin typeface="Arial Narrow" panose="020B0606020202030204" pitchFamily="34" charset="0"/>
                            </a:rPr>
                            <a:t>184.481</a:t>
                          </a:r>
                          <a:endParaRPr lang="en-CA" sz="1400" dirty="0">
                            <a:solidFill>
                              <a:srgbClr val="FF0000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B050"/>
                              </a:solidFill>
                              <a:latin typeface="Arial Narrow" panose="020B0606020202030204" pitchFamily="34" charset="0"/>
                            </a:rPr>
                            <a:t>38.51</a:t>
                          </a:r>
                          <a:endParaRPr lang="en-CA" sz="1400" dirty="0">
                            <a:solidFill>
                              <a:srgbClr val="00B050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FF0000"/>
                              </a:solidFill>
                              <a:latin typeface="Arial Narrow" panose="020B0606020202030204" pitchFamily="34" charset="0"/>
                            </a:rPr>
                            <a:t>9766.54</a:t>
                          </a:r>
                          <a:endParaRPr lang="en-CA" sz="1400" dirty="0">
                            <a:solidFill>
                              <a:srgbClr val="FF0000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CA" sz="1400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45718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A" sz="1400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CA" sz="1400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97798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Espace réservé pour une image  4">
                <a:extLst>
                  <a:ext uri="{FF2B5EF4-FFF2-40B4-BE49-F238E27FC236}">
                    <a16:creationId xmlns:a16="http://schemas.microsoft.com/office/drawing/2014/main" id="{B3E5458F-9F8C-6538-ABAA-A385C0838BBA}"/>
                  </a:ext>
                </a:extLst>
              </p:cNvPr>
              <p:cNvGraphicFramePr>
                <a:graphicFrameLocks noGrp="1"/>
              </p:cNvGraphicFramePr>
              <p:nvPr>
                <p:ph type="pic" sz="quarter" idx="12"/>
                <p:extLst>
                  <p:ext uri="{D42A27DB-BD31-4B8C-83A1-F6EECF244321}">
                    <p14:modId xmlns:p14="http://schemas.microsoft.com/office/powerpoint/2010/main" val="2152201440"/>
                  </p:ext>
                </p:extLst>
              </p:nvPr>
            </p:nvGraphicFramePr>
            <p:xfrm>
              <a:off x="453814" y="1159882"/>
              <a:ext cx="7821559" cy="16375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45582">
                      <a:extLst>
                        <a:ext uri="{9D8B030D-6E8A-4147-A177-3AD203B41FA5}">
                          <a16:colId xmlns:a16="http://schemas.microsoft.com/office/drawing/2014/main" val="1543298862"/>
                        </a:ext>
                      </a:extLst>
                    </a:gridCol>
                    <a:gridCol w="1091418">
                      <a:extLst>
                        <a:ext uri="{9D8B030D-6E8A-4147-A177-3AD203B41FA5}">
                          <a16:colId xmlns:a16="http://schemas.microsoft.com/office/drawing/2014/main" val="3962342217"/>
                        </a:ext>
                      </a:extLst>
                    </a:gridCol>
                    <a:gridCol w="1187986">
                      <a:extLst>
                        <a:ext uri="{9D8B030D-6E8A-4147-A177-3AD203B41FA5}">
                          <a16:colId xmlns:a16="http://schemas.microsoft.com/office/drawing/2014/main" val="799828426"/>
                        </a:ext>
                      </a:extLst>
                    </a:gridCol>
                    <a:gridCol w="1249514">
                      <a:extLst>
                        <a:ext uri="{9D8B030D-6E8A-4147-A177-3AD203B41FA5}">
                          <a16:colId xmlns:a16="http://schemas.microsoft.com/office/drawing/2014/main" val="2588910740"/>
                        </a:ext>
                      </a:extLst>
                    </a:gridCol>
                    <a:gridCol w="1000600">
                      <a:extLst>
                        <a:ext uri="{9D8B030D-6E8A-4147-A177-3AD203B41FA5}">
                          <a16:colId xmlns:a16="http://schemas.microsoft.com/office/drawing/2014/main" val="2733877989"/>
                        </a:ext>
                      </a:extLst>
                    </a:gridCol>
                    <a:gridCol w="1236940">
                      <a:extLst>
                        <a:ext uri="{9D8B030D-6E8A-4147-A177-3AD203B41FA5}">
                          <a16:colId xmlns:a16="http://schemas.microsoft.com/office/drawing/2014/main" val="2015895467"/>
                        </a:ext>
                      </a:extLst>
                    </a:gridCol>
                    <a:gridCol w="1209519">
                      <a:extLst>
                        <a:ext uri="{9D8B030D-6E8A-4147-A177-3AD203B41FA5}">
                          <a16:colId xmlns:a16="http://schemas.microsoft.com/office/drawing/2014/main" val="4019211838"/>
                        </a:ext>
                      </a:extLst>
                    </a:gridCol>
                  </a:tblGrid>
                  <a:tr h="264388">
                    <a:tc rowSpan="2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19" t="-694" r="-825180" b="-88194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CA" sz="11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Avec Asservissement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CA" sz="11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Sans </a:t>
                          </a:r>
                          <a:r>
                            <a:rPr lang="en-CA" sz="1100" b="1" dirty="0" err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Asservissement</a:t>
                          </a:r>
                          <a:endParaRPr lang="en-CA" sz="11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A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2405733"/>
                      </a:ext>
                    </a:extLst>
                  </a:tr>
                  <a:tr h="614712">
                    <a:tc vMerge="1">
                      <a:txBody>
                        <a:bodyPr/>
                        <a:lstStyle/>
                        <a:p>
                          <a:pPr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CA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𝒗</m:t>
                                        </m:r>
                                      </m:e>
                                      <m:sup>
                                        <m:r>
                                          <a:rPr lang="en-US" sz="1400" b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𝒇𝒊𝒏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r>
                            <a:rPr lang="en-CA" sz="1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(m/s)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8212" t="-43564" r="-540782" b="-1257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3590" t="-43564" r="-396410" b="-1257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0732" t="-43564" r="-277073" b="-1257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8415" t="-43564" r="-246341" b="-1257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4975" t="-43564" r="-99015" b="-1257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45729" t="-43564" r="-1005" b="-1257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2552466"/>
                      </a:ext>
                    </a:extLst>
                  </a:tr>
                  <a:tr h="379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250</a:t>
                          </a:r>
                          <a:endParaRPr lang="en-CA" sz="1400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bg1"/>
                              </a:solidFill>
                              <a:latin typeface="Arial Narrow" panose="020B0606020202030204" pitchFamily="34" charset="0"/>
                            </a:rPr>
                            <a:t>200.391</a:t>
                          </a:r>
                          <a:endParaRPr lang="en-CA" sz="1400" dirty="0">
                            <a:solidFill>
                              <a:schemeClr val="bg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B050"/>
                              </a:solidFill>
                              <a:latin typeface="Arial Narrow" panose="020B0606020202030204" pitchFamily="34" charset="0"/>
                            </a:rPr>
                            <a:t>39.594</a:t>
                          </a:r>
                          <a:endParaRPr lang="en-CA" sz="1400" dirty="0">
                            <a:solidFill>
                              <a:srgbClr val="00B050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bg1"/>
                              </a:solidFill>
                              <a:latin typeface="Arial Narrow" panose="020B0606020202030204" pitchFamily="34" charset="0"/>
                            </a:rPr>
                            <a:t>9215.32</a:t>
                          </a:r>
                          <a:endParaRPr lang="en-CA" sz="1400" dirty="0">
                            <a:solidFill>
                              <a:schemeClr val="bg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FF0000"/>
                              </a:solidFill>
                              <a:latin typeface="Arial Narrow" panose="020B0606020202030204" pitchFamily="34" charset="0"/>
                            </a:rPr>
                            <a:t>171.038</a:t>
                          </a:r>
                          <a:endParaRPr lang="en-CA" sz="1400" dirty="0">
                            <a:solidFill>
                              <a:srgbClr val="FF0000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45718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00B050"/>
                              </a:solidFill>
                              <a:latin typeface="Arial Narrow" panose="020B0606020202030204" pitchFamily="34" charset="0"/>
                            </a:rPr>
                            <a:t>37.80</a:t>
                          </a:r>
                          <a:endParaRPr lang="en-CA" sz="1400" dirty="0">
                            <a:solidFill>
                              <a:srgbClr val="00B050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FF0000"/>
                              </a:solidFill>
                              <a:latin typeface="Arial Narrow" panose="020B0606020202030204" pitchFamily="34" charset="0"/>
                            </a:rPr>
                            <a:t>10246.95</a:t>
                          </a:r>
                          <a:endParaRPr lang="en-CA" sz="1400" dirty="0">
                            <a:solidFill>
                              <a:srgbClr val="FF0000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911310709"/>
                      </a:ext>
                    </a:extLst>
                  </a:tr>
                  <a:tr h="379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solidFill>
                                <a:schemeClr val="tx1"/>
                              </a:solidFill>
                              <a:latin typeface="Arial Narrow" panose="020B0606020202030204" pitchFamily="34" charset="0"/>
                            </a:rPr>
                            <a:t>300</a:t>
                          </a:r>
                          <a:endParaRPr lang="en-CA" sz="1400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FF0000"/>
                              </a:solidFill>
                              <a:latin typeface="Arial Narrow" panose="020B0606020202030204" pitchFamily="34" charset="0"/>
                            </a:rPr>
                            <a:t>184.481</a:t>
                          </a:r>
                          <a:endParaRPr lang="en-CA" sz="1400" dirty="0">
                            <a:solidFill>
                              <a:srgbClr val="FF0000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B050"/>
                              </a:solidFill>
                              <a:latin typeface="Arial Narrow" panose="020B0606020202030204" pitchFamily="34" charset="0"/>
                            </a:rPr>
                            <a:t>38.51</a:t>
                          </a:r>
                          <a:endParaRPr lang="en-CA" sz="1400" dirty="0">
                            <a:solidFill>
                              <a:srgbClr val="00B050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FF0000"/>
                              </a:solidFill>
                              <a:latin typeface="Arial Narrow" panose="020B0606020202030204" pitchFamily="34" charset="0"/>
                            </a:rPr>
                            <a:t>9766.54</a:t>
                          </a:r>
                          <a:endParaRPr lang="en-CA" sz="1400" dirty="0">
                            <a:solidFill>
                              <a:srgbClr val="FF0000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CA" sz="1400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45718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A" sz="1400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CA" sz="1400">
                            <a:solidFill>
                              <a:schemeClr val="tx1"/>
                            </a:solidFill>
                            <a:latin typeface="Arial Narrow" panose="020B0606020202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97798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F16BE6D9-75D3-A3D7-D0AE-AC6A970CF6AD}"/>
              </a:ext>
            </a:extLst>
          </p:cNvPr>
          <p:cNvSpPr txBox="1"/>
          <p:nvPr/>
        </p:nvSpPr>
        <p:spPr>
          <a:xfrm>
            <a:off x="168088" y="483291"/>
            <a:ext cx="8558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>
                <a:latin typeface="Arial Narrow" panose="020B0606020202030204" pitchFamily="34" charset="0"/>
              </a:rPr>
              <a:t>Tableau Simulations Numériques</a:t>
            </a:r>
          </a:p>
        </p:txBody>
      </p:sp>
    </p:spTree>
    <p:extLst>
      <p:ext uri="{BB962C8B-B14F-4D97-AF65-F5344CB8AC3E}">
        <p14:creationId xmlns:p14="http://schemas.microsoft.com/office/powerpoint/2010/main" val="1764964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1DC7B918-21B4-C213-54A2-FBF34DDE693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350" b="13350"/>
          <a:stretch/>
        </p:blipFill>
        <p:spPr>
          <a:xfrm>
            <a:off x="-1347893" y="5347970"/>
            <a:ext cx="3176693" cy="1786890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CDD8DC2-78D7-2287-92E5-EC6A70290A88}"/>
              </a:ext>
            </a:extLst>
          </p:cNvPr>
          <p:cNvSpPr txBox="1"/>
          <p:nvPr/>
        </p:nvSpPr>
        <p:spPr>
          <a:xfrm>
            <a:off x="168088" y="483291"/>
            <a:ext cx="8558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>
                <a:latin typeface="Arial Narrow" panose="020B0606020202030204" pitchFamily="34" charset="0"/>
              </a:rPr>
              <a:t>Graphique sans asservissement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0FFFDF2-CD7C-2575-96D0-AE8F044FB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298" y="870223"/>
            <a:ext cx="2697041" cy="203262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5463742-478A-071B-B4DD-7E08A459A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98" y="864351"/>
            <a:ext cx="2697041" cy="204484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09A0508-AF64-DE8A-D7A2-ACA18319F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6499" y="2940469"/>
            <a:ext cx="2693840" cy="203262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3AEAC21-0F87-0856-33CD-B0ADE5AB4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417" y="877050"/>
            <a:ext cx="2617404" cy="204484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98CC199-A02A-0842-9C3F-15572F356F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4418" y="2921897"/>
            <a:ext cx="2617404" cy="199559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2BD43A8F-168A-34E3-B4B1-30338D856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038" y="2902847"/>
            <a:ext cx="2678201" cy="217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71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CDD8DC2-78D7-2287-92E5-EC6A70290A88}"/>
              </a:ext>
            </a:extLst>
          </p:cNvPr>
          <p:cNvSpPr txBox="1"/>
          <p:nvPr/>
        </p:nvSpPr>
        <p:spPr>
          <a:xfrm>
            <a:off x="168088" y="483291"/>
            <a:ext cx="8558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>
                <a:latin typeface="Arial Narrow" panose="020B0606020202030204" pitchFamily="34" charset="0"/>
              </a:rPr>
              <a:t>Graphique avec asservissement lorsque la vitesse finale = 250m/s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2445537-B989-1ECF-E5F8-E6E9E818C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25" y="2933904"/>
            <a:ext cx="2451653" cy="19709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3D75822-F9D7-EF11-56AC-F7AFA72C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37" y="927099"/>
            <a:ext cx="2595563" cy="196691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CF5B725-BED3-35EE-F5C7-9F0A008E8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537" y="2826013"/>
            <a:ext cx="2595562" cy="214058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96EB70F-68CC-AA4D-3E0E-0311AFDD0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399" y="959224"/>
            <a:ext cx="2595563" cy="193478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E323A29-FFA8-C2F1-25AE-86FD202822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0399" y="2905587"/>
            <a:ext cx="2595562" cy="205119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C07682A-AB8F-AD05-3F2B-037E90503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47" y="959225"/>
            <a:ext cx="2519831" cy="193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46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 descr="Une image contenant texte, capture d’écran, Police, Appareils électroniques&#10;&#10;Description générée automatiquement">
            <a:extLst>
              <a:ext uri="{FF2B5EF4-FFF2-40B4-BE49-F238E27FC236}">
                <a16:creationId xmlns:a16="http://schemas.microsoft.com/office/drawing/2014/main" id="{9084E8BD-5A68-A99E-5ED9-0D0ABBB253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8" t="21151" r="6407" b="19311"/>
          <a:stretch/>
        </p:blipFill>
        <p:spPr>
          <a:xfrm>
            <a:off x="333416" y="1022142"/>
            <a:ext cx="5832425" cy="1315852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B68D76A5-B2D0-08F0-4D84-C12A049BB693}"/>
              </a:ext>
            </a:extLst>
          </p:cNvPr>
          <p:cNvSpPr txBox="1"/>
          <p:nvPr/>
        </p:nvSpPr>
        <p:spPr>
          <a:xfrm>
            <a:off x="260845" y="597325"/>
            <a:ext cx="828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u="sng" err="1">
                <a:latin typeface="Arial Narrow" panose="020B0606020202030204" pitchFamily="34" charset="0"/>
              </a:rPr>
              <a:t>Intégrale</a:t>
            </a:r>
            <a:r>
              <a:rPr lang="en-CA" u="sng">
                <a:latin typeface="Arial Narrow" panose="020B0606020202030204" pitchFamily="34" charset="0"/>
              </a:rPr>
              <a:t> continue par la </a:t>
            </a:r>
            <a:r>
              <a:rPr lang="en-CA" u="sng" err="1">
                <a:latin typeface="Arial Narrow" panose="020B0606020202030204" pitchFamily="34" charset="0"/>
              </a:rPr>
              <a:t>méthode</a:t>
            </a:r>
            <a:r>
              <a:rPr lang="en-CA" u="sng">
                <a:latin typeface="Arial Narrow" panose="020B0606020202030204" pitchFamily="34" charset="0"/>
              </a:rPr>
              <a:t> du trapeze </a:t>
            </a:r>
            <a:r>
              <a:rPr lang="fr-FR" u="sng">
                <a:latin typeface="Arial Narrow" panose="020B0606020202030204" pitchFamily="34" charset="0"/>
              </a:rPr>
              <a:t>pour obtenir la vitesse 𝑣(𝑡)</a:t>
            </a:r>
            <a:endParaRPr lang="en-CA" u="sng">
              <a:latin typeface="Arial Narrow" panose="020B0606020202030204" pitchFamily="34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21F97DE-5439-7C82-F71D-73D9FBB1AF24}"/>
              </a:ext>
            </a:extLst>
          </p:cNvPr>
          <p:cNvSpPr txBox="1"/>
          <p:nvPr/>
        </p:nvSpPr>
        <p:spPr>
          <a:xfrm>
            <a:off x="260845" y="2337994"/>
            <a:ext cx="675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u="sng" err="1">
                <a:latin typeface="Arial Narrow" panose="020B0606020202030204" pitchFamily="34" charset="0"/>
              </a:rPr>
              <a:t>Calcul</a:t>
            </a:r>
            <a:r>
              <a:rPr lang="en-CA" u="sng">
                <a:latin typeface="Arial Narrow" panose="020B0606020202030204" pitchFamily="34" charset="0"/>
              </a:rPr>
              <a:t> de </a:t>
            </a:r>
            <a:r>
              <a:rPr lang="en-CA" u="sng" err="1">
                <a:latin typeface="Arial Narrow" panose="020B0606020202030204" pitchFamily="34" charset="0"/>
              </a:rPr>
              <a:t>l’erreur</a:t>
            </a:r>
            <a:r>
              <a:rPr lang="en-CA" u="sng">
                <a:latin typeface="Arial Narrow" panose="020B0606020202030204" pitchFamily="34" charset="0"/>
              </a:rPr>
              <a:t> </a:t>
            </a:r>
            <a:r>
              <a:rPr lang="en-CA" u="sng" err="1">
                <a:latin typeface="Arial Narrow" panose="020B0606020202030204" pitchFamily="34" charset="0"/>
              </a:rPr>
              <a:t>d’approximation</a:t>
            </a:r>
            <a:r>
              <a:rPr lang="en-CA" u="sng">
                <a:latin typeface="Arial Narrow" panose="020B0606020202030204" pitchFamily="34" charset="0"/>
              </a:rPr>
              <a:t> </a:t>
            </a:r>
            <a:r>
              <a:rPr lang="fr-FR" u="sng">
                <a:latin typeface="Arial Narrow" panose="020B0606020202030204" pitchFamily="34" charset="0"/>
              </a:rPr>
              <a:t>de la vitesse en m/s</a:t>
            </a:r>
          </a:p>
          <a:p>
            <a:endParaRPr lang="en-CA" u="sng">
              <a:latin typeface="Arial Narrow" panose="020B0606020202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C64DE50-7F97-A11A-5869-9E4CE2E9DC6E}"/>
                  </a:ext>
                </a:extLst>
              </p:cNvPr>
              <p:cNvSpPr txBox="1"/>
              <p:nvPr/>
            </p:nvSpPr>
            <p:spPr>
              <a:xfrm>
                <a:off x="-232158" y="4420429"/>
                <a:ext cx="4038476" cy="4070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𝐸𝑟𝑟𝑒𝑢𝑟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−0.74742 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nor/>
                            </m:rPr>
                            <a:rPr lang="en-CA" sz="2000" dirty="0"/>
                            <m:t> </m:t>
                          </m:r>
                        </m:e>
                      </m:borderBox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C64DE50-7F97-A11A-5869-9E4CE2E9D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158" y="4420429"/>
                <a:ext cx="4038476" cy="407099"/>
              </a:xfrm>
              <a:prstGeom prst="rect">
                <a:avLst/>
              </a:prstGeom>
              <a:blipFill>
                <a:blip r:embed="rId4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B8832B3E-2FF6-D0D1-B8DF-F4E778EAD237}"/>
                  </a:ext>
                </a:extLst>
              </p:cNvPr>
              <p:cNvSpPr txBox="1"/>
              <p:nvPr/>
            </p:nvSpPr>
            <p:spPr>
              <a:xfrm>
                <a:off x="324532" y="2738104"/>
                <a:ext cx="292509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𝐸𝑟𝑟𝑒𝑢𝑟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B8832B3E-2FF6-D0D1-B8DF-F4E778EAD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32" y="2738104"/>
                <a:ext cx="29250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CEFF63D-337F-5413-47F6-BCCCDBB73EDD}"/>
                  </a:ext>
                </a:extLst>
              </p:cNvPr>
              <p:cNvSpPr txBox="1"/>
              <p:nvPr/>
            </p:nvSpPr>
            <p:spPr>
              <a:xfrm>
                <a:off x="324532" y="3500534"/>
                <a:ext cx="1743491" cy="534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CA" sz="1800"/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CEFF63D-337F-5413-47F6-BCCCDBB73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32" y="3500534"/>
                <a:ext cx="1743491" cy="534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E5FF2178-2EC7-A4D2-1321-D853C5481E1C}"/>
                  </a:ext>
                </a:extLst>
              </p:cNvPr>
              <p:cNvSpPr txBox="1"/>
              <p:nvPr/>
            </p:nvSpPr>
            <p:spPr>
              <a:xfrm>
                <a:off x="3128807" y="3461107"/>
                <a:ext cx="1740476" cy="534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E5FF2178-2EC7-A4D2-1321-D853C5481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807" y="3461107"/>
                <a:ext cx="1740476" cy="5345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BBF5FD6-1828-DA33-ADF9-4501729EF2B1}"/>
                  </a:ext>
                </a:extLst>
              </p:cNvPr>
              <p:cNvSpPr txBox="1"/>
              <p:nvPr/>
            </p:nvSpPr>
            <p:spPr>
              <a:xfrm>
                <a:off x="2362325" y="3581653"/>
                <a:ext cx="610552" cy="4139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𝐸𝑇</m:t>
                          </m:r>
                        </m:e>
                      </m:borderBox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BBF5FD6-1828-DA33-ADF9-4501729EF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325" y="3581653"/>
                <a:ext cx="610552" cy="4139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ZoneTexte 38">
            <a:extLst>
              <a:ext uri="{FF2B5EF4-FFF2-40B4-BE49-F238E27FC236}">
                <a16:creationId xmlns:a16="http://schemas.microsoft.com/office/drawing/2014/main" id="{31D72808-44AB-82DA-F721-DE17241787A8}"/>
              </a:ext>
            </a:extLst>
          </p:cNvPr>
          <p:cNvSpPr txBox="1"/>
          <p:nvPr/>
        </p:nvSpPr>
        <p:spPr>
          <a:xfrm>
            <a:off x="5441268" y="3528304"/>
            <a:ext cx="675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u="sng">
                <a:latin typeface="Arial Narrow" panose="020B0606020202030204" pitchFamily="34" charset="0"/>
              </a:rPr>
              <a:t>NOTE:</a:t>
            </a:r>
          </a:p>
        </p:txBody>
      </p:sp>
    </p:spTree>
    <p:extLst>
      <p:ext uri="{BB962C8B-B14F-4D97-AF65-F5344CB8AC3E}">
        <p14:creationId xmlns:p14="http://schemas.microsoft.com/office/powerpoint/2010/main" val="2683330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CDD8DC2-78D7-2287-92E5-EC6A70290A88}"/>
              </a:ext>
            </a:extLst>
          </p:cNvPr>
          <p:cNvSpPr txBox="1"/>
          <p:nvPr/>
        </p:nvSpPr>
        <p:spPr>
          <a:xfrm>
            <a:off x="168088" y="483291"/>
            <a:ext cx="8558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>
                <a:latin typeface="Arial Narrow" panose="020B0606020202030204" pitchFamily="34" charset="0"/>
              </a:rPr>
              <a:t>Graphique avec asservissement lorsque la vitesse finale = 250m/s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AE122C-C511-6987-D374-BD4EB882E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8" y="1589423"/>
            <a:ext cx="2850220" cy="22186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12BEDD1-A4B6-04E8-084A-EEF506AA2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120" y="1577979"/>
            <a:ext cx="2897990" cy="223005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40B1397-9B26-D83B-9216-8C4970FD0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512" y="1577979"/>
            <a:ext cx="2958400" cy="225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82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CDD8DC2-78D7-2287-92E5-EC6A70290A88}"/>
              </a:ext>
            </a:extLst>
          </p:cNvPr>
          <p:cNvSpPr txBox="1"/>
          <p:nvPr/>
        </p:nvSpPr>
        <p:spPr>
          <a:xfrm>
            <a:off x="168088" y="483291"/>
            <a:ext cx="8558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>
                <a:latin typeface="Arial Narrow" panose="020B0606020202030204" pitchFamily="34" charset="0"/>
              </a:rPr>
              <a:t>Graphique avec asservissement lorsque la vitesse finale = 300m/s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64187FF-81CF-A8B2-7F47-83743E503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83" y="3007315"/>
            <a:ext cx="2776644" cy="206750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9D46128-A9FB-5505-EE81-442CD3A74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916" y="939814"/>
            <a:ext cx="2776644" cy="209011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53E7EAF-8368-E491-0835-96F2D3C52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0328" y="927437"/>
            <a:ext cx="2763343" cy="206750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56EB15D-5387-61FF-D1F5-22D29613B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423" y="3007315"/>
            <a:ext cx="2758137" cy="209011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17C4E27-4ED6-D74F-3730-A0DBAA8FB2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600" y="2994938"/>
            <a:ext cx="2776643" cy="213918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46AD4FDC-E545-65AC-A80C-CBCEF1E0ECF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19"/>
          <a:stretch/>
        </p:blipFill>
        <p:spPr>
          <a:xfrm>
            <a:off x="264583" y="883401"/>
            <a:ext cx="2763343" cy="21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21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CDD8DC2-78D7-2287-92E5-EC6A70290A88}"/>
              </a:ext>
            </a:extLst>
          </p:cNvPr>
          <p:cNvSpPr txBox="1"/>
          <p:nvPr/>
        </p:nvSpPr>
        <p:spPr>
          <a:xfrm>
            <a:off x="168088" y="483291"/>
            <a:ext cx="8558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>
                <a:latin typeface="Arial Narrow" panose="020B0606020202030204" pitchFamily="34" charset="0"/>
              </a:rPr>
              <a:t>Graphique avec asservissement lorsque la vitesse finale = 300m/s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EE16209-9310-9157-98CC-32E5E3143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88" y="1777481"/>
            <a:ext cx="2861158" cy="215105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3B2670A-A0F3-D273-F2D9-596762D1F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372" y="1777481"/>
            <a:ext cx="2861158" cy="213806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334CE8A-A42C-10A4-2227-6AAA18CA7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479" y="1777482"/>
            <a:ext cx="3047521" cy="215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17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ZoneTexte 29">
            <a:extLst>
              <a:ext uri="{FF2B5EF4-FFF2-40B4-BE49-F238E27FC236}">
                <a16:creationId xmlns:a16="http://schemas.microsoft.com/office/drawing/2014/main" id="{B68D76A5-B2D0-08F0-4D84-C12A049BB693}"/>
              </a:ext>
            </a:extLst>
          </p:cNvPr>
          <p:cNvSpPr txBox="1"/>
          <p:nvPr/>
        </p:nvSpPr>
        <p:spPr>
          <a:xfrm>
            <a:off x="260844" y="597325"/>
            <a:ext cx="8558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u="sng" err="1">
                <a:latin typeface="Arial Narrow" panose="020B0606020202030204" pitchFamily="34" charset="0"/>
              </a:rPr>
              <a:t>Intégrale</a:t>
            </a:r>
            <a:r>
              <a:rPr lang="en-CA" u="sng">
                <a:latin typeface="Arial Narrow" panose="020B0606020202030204" pitchFamily="34" charset="0"/>
              </a:rPr>
              <a:t> continue par la </a:t>
            </a:r>
            <a:r>
              <a:rPr lang="en-CA" u="sng" err="1">
                <a:latin typeface="Arial Narrow" panose="020B0606020202030204" pitchFamily="34" charset="0"/>
              </a:rPr>
              <a:t>méthode</a:t>
            </a:r>
            <a:r>
              <a:rPr lang="en-CA" u="sng">
                <a:latin typeface="Arial Narrow" panose="020B0606020202030204" pitchFamily="34" charset="0"/>
              </a:rPr>
              <a:t> de Simpson pour </a:t>
            </a:r>
            <a:r>
              <a:rPr lang="en-CA" u="sng" err="1">
                <a:latin typeface="Arial Narrow" panose="020B0606020202030204" pitchFamily="34" charset="0"/>
              </a:rPr>
              <a:t>obtenir</a:t>
            </a:r>
            <a:r>
              <a:rPr lang="en-CA" u="sng">
                <a:latin typeface="Arial Narrow" panose="020B0606020202030204" pitchFamily="34" charset="0"/>
              </a:rPr>
              <a:t> </a:t>
            </a:r>
            <a:r>
              <a:rPr lang="en-CA" u="sng" err="1">
                <a:latin typeface="Arial Narrow" panose="020B0606020202030204" pitchFamily="34" charset="0"/>
              </a:rPr>
              <a:t>l’altitude</a:t>
            </a:r>
            <a:r>
              <a:rPr lang="en-CA" u="sng">
                <a:latin typeface="Arial Narrow" panose="020B0606020202030204" pitchFamily="34" charset="0"/>
              </a:rPr>
              <a:t> h(t)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21F97DE-5439-7C82-F71D-73D9FBB1AF24}"/>
              </a:ext>
            </a:extLst>
          </p:cNvPr>
          <p:cNvSpPr txBox="1"/>
          <p:nvPr/>
        </p:nvSpPr>
        <p:spPr>
          <a:xfrm>
            <a:off x="260845" y="2337994"/>
            <a:ext cx="675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u="sng" err="1">
                <a:latin typeface="Arial Narrow" panose="020B0606020202030204" pitchFamily="34" charset="0"/>
              </a:rPr>
              <a:t>Calcul</a:t>
            </a:r>
            <a:r>
              <a:rPr lang="en-CA" u="sng">
                <a:latin typeface="Arial Narrow" panose="020B0606020202030204" pitchFamily="34" charset="0"/>
              </a:rPr>
              <a:t> de </a:t>
            </a:r>
            <a:r>
              <a:rPr lang="en-CA" u="sng" err="1">
                <a:latin typeface="Arial Narrow" panose="020B0606020202030204" pitchFamily="34" charset="0"/>
              </a:rPr>
              <a:t>l’erreur</a:t>
            </a:r>
            <a:r>
              <a:rPr lang="en-CA" u="sng">
                <a:latin typeface="Arial Narrow" panose="020B0606020202030204" pitchFamily="34" charset="0"/>
              </a:rPr>
              <a:t> </a:t>
            </a:r>
            <a:r>
              <a:rPr lang="en-CA" u="sng" err="1">
                <a:latin typeface="Arial Narrow" panose="020B0606020202030204" pitchFamily="34" charset="0"/>
              </a:rPr>
              <a:t>d’approximation</a:t>
            </a:r>
            <a:r>
              <a:rPr lang="en-CA" u="sng">
                <a:latin typeface="Arial Narrow" panose="020B0606020202030204" pitchFamily="34" charset="0"/>
              </a:rPr>
              <a:t> </a:t>
            </a:r>
            <a:r>
              <a:rPr lang="fr-FR" u="sng">
                <a:latin typeface="Arial Narrow" panose="020B0606020202030204" pitchFamily="34" charset="0"/>
              </a:rPr>
              <a:t>de l’altitude en m</a:t>
            </a:r>
            <a:endParaRPr lang="en-CA" u="sng">
              <a:latin typeface="Arial Narrow" panose="020B0606020202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C64DE50-7F97-A11A-5869-9E4CE2E9DC6E}"/>
                  </a:ext>
                </a:extLst>
              </p:cNvPr>
              <p:cNvSpPr txBox="1"/>
              <p:nvPr/>
            </p:nvSpPr>
            <p:spPr>
              <a:xfrm>
                <a:off x="-163406" y="4285757"/>
                <a:ext cx="4038476" cy="349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𝐸𝑟𝑟𝑒𝑢𝑟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0.0012613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m:rPr>
                              <m:nor/>
                            </m:rPr>
                            <a:rPr lang="en-CA" sz="2000" dirty="0"/>
                            <m:t> </m:t>
                          </m:r>
                        </m:e>
                      </m:borderBox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DC64DE50-7F97-A11A-5869-9E4CE2E9D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3406" y="4285757"/>
                <a:ext cx="4038476" cy="349006"/>
              </a:xfrm>
              <a:prstGeom prst="rect">
                <a:avLst/>
              </a:prstGeom>
              <a:blipFill>
                <a:blip r:embed="rId3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B8832B3E-2FF6-D0D1-B8DF-F4E778EAD237}"/>
                  </a:ext>
                </a:extLst>
              </p:cNvPr>
              <p:cNvSpPr txBox="1"/>
              <p:nvPr/>
            </p:nvSpPr>
            <p:spPr>
              <a:xfrm>
                <a:off x="324532" y="2738104"/>
                <a:ext cx="3340851" cy="554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𝐸𝑟𝑟𝑒𝑢𝑟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180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′′′(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B8832B3E-2FF6-D0D1-B8DF-F4E778EAD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32" y="2738104"/>
                <a:ext cx="3340851" cy="554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CEFF63D-337F-5413-47F6-BCCCDBB73EDD}"/>
                  </a:ext>
                </a:extLst>
              </p:cNvPr>
              <p:cNvSpPr txBox="1"/>
              <p:nvPr/>
            </p:nvSpPr>
            <p:spPr>
              <a:xfrm>
                <a:off x="414957" y="3491604"/>
                <a:ext cx="3460113" cy="534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1800"/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7CEFF63D-337F-5413-47F6-BCCCDBB73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57" y="3491604"/>
                <a:ext cx="3460113" cy="5345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BBF5FD6-1828-DA33-ADF9-4501729EF2B1}"/>
                  </a:ext>
                </a:extLst>
              </p:cNvPr>
              <p:cNvSpPr txBox="1"/>
              <p:nvPr/>
            </p:nvSpPr>
            <p:spPr>
              <a:xfrm>
                <a:off x="4173872" y="3500534"/>
                <a:ext cx="610552" cy="4139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𝐸𝑇</m:t>
                          </m:r>
                        </m:e>
                      </m:borderBox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BBF5FD6-1828-DA33-ADF9-4501729EF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872" y="3500534"/>
                <a:ext cx="610552" cy="4139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05171C3B-11E3-5FB3-13AF-6792383CDB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37" t="21167" r="5489" b="20904"/>
          <a:stretch/>
        </p:blipFill>
        <p:spPr>
          <a:xfrm>
            <a:off x="324532" y="1080332"/>
            <a:ext cx="7327552" cy="11924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18D45968-7E37-FDF2-1C77-86CFB220100C}"/>
                  </a:ext>
                </a:extLst>
              </p:cNvPr>
              <p:cNvSpPr txBox="1"/>
              <p:nvPr/>
            </p:nvSpPr>
            <p:spPr>
              <a:xfrm>
                <a:off x="5028306" y="3440260"/>
                <a:ext cx="3456331" cy="534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180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18D45968-7E37-FDF2-1C77-86CFB2201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306" y="3440260"/>
                <a:ext cx="3456331" cy="5345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073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5E5DA66-DDDE-DACC-DB4F-A340CF903E15}"/>
              </a:ext>
            </a:extLst>
          </p:cNvPr>
          <p:cNvSpPr txBox="1"/>
          <p:nvPr/>
        </p:nvSpPr>
        <p:spPr>
          <a:xfrm>
            <a:off x="260844" y="528075"/>
            <a:ext cx="8558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u="sng" err="1">
                <a:latin typeface="Arial Narrow" panose="020B0606020202030204" pitchFamily="34" charset="0"/>
              </a:rPr>
              <a:t>Équations</a:t>
            </a:r>
            <a:r>
              <a:rPr lang="en-CA" u="sng">
                <a:latin typeface="Arial Narrow" panose="020B0606020202030204" pitchFamily="34" charset="0"/>
              </a:rPr>
              <a:t> </a:t>
            </a:r>
            <a:r>
              <a:rPr lang="en-CA" u="sng" err="1">
                <a:latin typeface="Arial Narrow" panose="020B0606020202030204" pitchFamily="34" charset="0"/>
              </a:rPr>
              <a:t>transformés</a:t>
            </a:r>
            <a:r>
              <a:rPr lang="en-CA" u="sng">
                <a:latin typeface="Arial Narrow" panose="020B0606020202030204" pitchFamily="34" charset="0"/>
              </a:rPr>
              <a:t> à deux </a:t>
            </a:r>
            <a:r>
              <a:rPr lang="en-CA" u="sng" err="1">
                <a:latin typeface="Arial Narrow" panose="020B0606020202030204" pitchFamily="34" charset="0"/>
              </a:rPr>
              <a:t>paramètres</a:t>
            </a:r>
            <a:endParaRPr lang="en-CA" u="sng">
              <a:latin typeface="Arial Narrow" panose="020B0606020202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172B65A-F114-1BCD-929F-47844B647793}"/>
                  </a:ext>
                </a:extLst>
              </p:cNvPr>
              <p:cNvSpPr txBox="1"/>
              <p:nvPr/>
            </p:nvSpPr>
            <p:spPr>
              <a:xfrm>
                <a:off x="2319617" y="1012823"/>
                <a:ext cx="14016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CA" sz="200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172B65A-F114-1BCD-929F-47844B647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617" y="1012823"/>
                <a:ext cx="1401602" cy="307777"/>
              </a:xfrm>
              <a:prstGeom prst="rect">
                <a:avLst/>
              </a:prstGeom>
              <a:blipFill>
                <a:blip r:embed="rId2"/>
                <a:stretch>
                  <a:fillRect l="-3493" r="-3930" b="-9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AC8F31E0-4018-5318-C896-030F287B136E}"/>
              </a:ext>
            </a:extLst>
          </p:cNvPr>
          <p:cNvSpPr txBox="1"/>
          <p:nvPr/>
        </p:nvSpPr>
        <p:spPr>
          <a:xfrm>
            <a:off x="260844" y="966657"/>
            <a:ext cx="2247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err="1">
                <a:latin typeface="Arial Narrow" panose="020B0606020202030204" pitchFamily="34" charset="0"/>
              </a:rPr>
              <a:t>Forme</a:t>
            </a:r>
            <a:r>
              <a:rPr lang="en-CA" sz="2000">
                <a:latin typeface="Arial Narrow" panose="020B0606020202030204" pitchFamily="34" charset="0"/>
              </a:rPr>
              <a:t> </a:t>
            </a:r>
            <a:r>
              <a:rPr lang="en-CA" sz="2000" err="1">
                <a:latin typeface="Arial Narrow" panose="020B0606020202030204" pitchFamily="34" charset="0"/>
              </a:rPr>
              <a:t>rechercé</a:t>
            </a:r>
            <a:r>
              <a:rPr lang="en-CA" sz="2000">
                <a:latin typeface="Arial Narrow" panose="020B0606020202030204" pitchFamily="34" charset="0"/>
              </a:rPr>
              <a:t>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3DE022-4CAB-0ED7-0E6C-881891904C4C}"/>
              </a:ext>
            </a:extLst>
          </p:cNvPr>
          <p:cNvSpPr txBox="1"/>
          <p:nvPr/>
        </p:nvSpPr>
        <p:spPr>
          <a:xfrm>
            <a:off x="267567" y="1556086"/>
            <a:ext cx="2247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>
                <a:latin typeface="Arial Narrow" panose="020B0606020202030204" pitchFamily="34" charset="0"/>
              </a:rPr>
              <a:t>Avec </a:t>
            </a:r>
            <a:r>
              <a:rPr lang="en-CA" sz="2000" err="1">
                <a:latin typeface="Arial Narrow" panose="020B0606020202030204" pitchFamily="34" charset="0"/>
              </a:rPr>
              <a:t>équation</a:t>
            </a:r>
            <a:r>
              <a:rPr lang="en-CA" sz="2000">
                <a:latin typeface="Arial Narrow" panose="020B0606020202030204" pitchFamily="34" charset="0"/>
              </a:rPr>
              <a:t> </a:t>
            </a:r>
            <a:r>
              <a:rPr lang="el-GR" sz="2000">
                <a:latin typeface="Arial Narrow" panose="020B0606020202030204" pitchFamily="34" charset="0"/>
              </a:rPr>
              <a:t>ρ</a:t>
            </a:r>
            <a:r>
              <a:rPr lang="en-US" sz="2000">
                <a:latin typeface="Arial Narrow" panose="020B0606020202030204" pitchFamily="34" charset="0"/>
              </a:rPr>
              <a:t>:</a:t>
            </a:r>
            <a:endParaRPr lang="en-CA" sz="2000">
              <a:latin typeface="Arial Narrow" panose="020B0606020202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9F6C6AAE-3835-0A08-76E3-EA7A992D5F0C}"/>
                  </a:ext>
                </a:extLst>
              </p:cNvPr>
              <p:cNvSpPr txBox="1"/>
              <p:nvPr/>
            </p:nvSpPr>
            <p:spPr>
              <a:xfrm>
                <a:off x="2380129" y="1399191"/>
                <a:ext cx="1206612" cy="492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CA" sz="200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9F6C6AAE-3835-0A08-76E3-EA7A992D5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129" y="1399191"/>
                <a:ext cx="1206612" cy="4929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7CC9BBE-ED86-3797-9897-C91A1EE1E622}"/>
                  </a:ext>
                </a:extLst>
              </p:cNvPr>
              <p:cNvSpPr txBox="1"/>
              <p:nvPr/>
            </p:nvSpPr>
            <p:spPr>
              <a:xfrm>
                <a:off x="327212" y="2103538"/>
                <a:ext cx="3012491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</a:rPr>
                        <m:t>ρ</m:t>
                      </m:r>
                      <m:r>
                        <m:rPr>
                          <m:nor/>
                        </m:rPr>
                        <a:rPr lang="en-CA" sz="2000" dirty="0"/>
                        <m:t>)</m:t>
                      </m:r>
                      <m:r>
                        <m:rPr>
                          <m:nor/>
                        </m:rPr>
                        <a:rPr lang="en-US" sz="2000" b="0" i="0" dirty="0" smtClean="0"/>
                        <m:t>  </m:t>
                      </m:r>
                      <m:r>
                        <m:rPr>
                          <m:nor/>
                        </m:rPr>
                        <a:rPr lang="en-CA" sz="2000" dirty="0"/>
                        <m:t>=</m:t>
                      </m:r>
                      <m:r>
                        <m:rPr>
                          <m:nor/>
                        </m:rPr>
                        <a:rPr lang="en-US" sz="2000" b="0" i="0" dirty="0" smtClean="0"/>
                        <m:t>  </m:t>
                      </m:r>
                      <m:f>
                        <m:fPr>
                          <m:ctrlPr>
                            <a:rPr lang="en-CA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CA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00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7CC9BBE-ED86-3797-9897-C91A1EE1E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12" y="2103538"/>
                <a:ext cx="3012491" cy="630109"/>
              </a:xfrm>
              <a:prstGeom prst="rect">
                <a:avLst/>
              </a:prstGeom>
              <a:blipFill>
                <a:blip r:embed="rId4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117FE52-C631-1C38-CDE2-D9FEC4B9375B}"/>
                  </a:ext>
                </a:extLst>
              </p:cNvPr>
              <p:cNvSpPr txBox="1"/>
              <p:nvPr/>
            </p:nvSpPr>
            <p:spPr>
              <a:xfrm>
                <a:off x="2380129" y="3469711"/>
                <a:ext cx="16203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</a:rPr>
                      <m:t>ρ</m:t>
                    </m:r>
                  </m:oMath>
                </a14:m>
                <a:r>
                  <a:rPr lang="en-CA" sz="2000"/>
                  <a:t>)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7117FE52-C631-1C38-CDE2-D9FEC4B93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129" y="3469711"/>
                <a:ext cx="1620370" cy="400110"/>
              </a:xfrm>
              <a:prstGeom prst="rect">
                <a:avLst/>
              </a:prstGeom>
              <a:blipFill>
                <a:blip r:embed="rId5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C7B0E3C4-3E27-18FA-170A-A72F649BE4FC}"/>
                  </a:ext>
                </a:extLst>
              </p:cNvPr>
              <p:cNvSpPr txBox="1"/>
              <p:nvPr/>
            </p:nvSpPr>
            <p:spPr>
              <a:xfrm>
                <a:off x="106202" y="3315463"/>
                <a:ext cx="1620370" cy="722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sz="200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C7B0E3C4-3E27-18FA-170A-A72F649BE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02" y="3315463"/>
                <a:ext cx="1620370" cy="7224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6F3ED41-5353-305A-4943-2A4D8401EFC0}"/>
                  </a:ext>
                </a:extLst>
              </p:cNvPr>
              <p:cNvSpPr txBox="1"/>
              <p:nvPr/>
            </p:nvSpPr>
            <p:spPr>
              <a:xfrm>
                <a:off x="6036" y="4037905"/>
                <a:ext cx="16203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CA" sz="200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6F3ED41-5353-305A-4943-2A4D8401E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" y="4037905"/>
                <a:ext cx="162037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1794A6E2-80FD-5B22-82FE-FE4BE5C2CFC4}"/>
                  </a:ext>
                </a:extLst>
              </p:cNvPr>
              <p:cNvSpPr txBox="1"/>
              <p:nvPr/>
            </p:nvSpPr>
            <p:spPr>
              <a:xfrm>
                <a:off x="393759" y="4482288"/>
                <a:ext cx="16203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2000"/>
                  <a:t>)</a:t>
                </a: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1794A6E2-80FD-5B22-82FE-FE4BE5C2C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59" y="4482288"/>
                <a:ext cx="1620370" cy="400110"/>
              </a:xfrm>
              <a:prstGeom prst="rect">
                <a:avLst/>
              </a:prstGeom>
              <a:blipFill>
                <a:blip r:embed="rId8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08176FAF-FE10-887C-245E-9C6866AB6B97}"/>
                  </a:ext>
                </a:extLst>
              </p:cNvPr>
              <p:cNvSpPr txBox="1"/>
              <p:nvPr/>
            </p:nvSpPr>
            <p:spPr>
              <a:xfrm>
                <a:off x="379284" y="2777920"/>
                <a:ext cx="1074205" cy="418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𝐷𝑂𝑁𝐶</m:t>
                          </m:r>
                        </m:e>
                      </m:borderBox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08176FAF-FE10-887C-245E-9C6866AB6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84" y="2777920"/>
                <a:ext cx="1074205" cy="4189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D06EA6EC-297A-E3F5-F93D-53ED13D5174B}"/>
                  </a:ext>
                </a:extLst>
              </p:cNvPr>
              <p:cNvSpPr txBox="1"/>
              <p:nvPr/>
            </p:nvSpPr>
            <p:spPr>
              <a:xfrm>
                <a:off x="2380129" y="4090547"/>
                <a:ext cx="2124636" cy="529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2∗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𝐷𝑌𝑁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CA" sz="2000"/>
                  <a:t>)</a:t>
                </a: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D06EA6EC-297A-E3F5-F93D-53ED13D5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129" y="4090547"/>
                <a:ext cx="2124636" cy="529312"/>
              </a:xfrm>
              <a:prstGeom prst="rect">
                <a:avLst/>
              </a:prstGeom>
              <a:blipFill>
                <a:blip r:embed="rId10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lèche : courbe vers la gauche 27">
            <a:extLst>
              <a:ext uri="{FF2B5EF4-FFF2-40B4-BE49-F238E27FC236}">
                <a16:creationId xmlns:a16="http://schemas.microsoft.com/office/drawing/2014/main" id="{329C257E-C8CB-30A7-0507-5A95CBA10F25}"/>
              </a:ext>
            </a:extLst>
          </p:cNvPr>
          <p:cNvSpPr/>
          <p:nvPr/>
        </p:nvSpPr>
        <p:spPr bwMode="auto">
          <a:xfrm>
            <a:off x="4292107" y="3606318"/>
            <a:ext cx="733986" cy="902406"/>
          </a:xfrm>
          <a:prstGeom prst="curvedLeftArrow">
            <a:avLst>
              <a:gd name="adj1" fmla="val 19415"/>
              <a:gd name="adj2" fmla="val 38679"/>
              <a:gd name="adj3" fmla="val 29580"/>
            </a:avLst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3935072-7243-68D5-5658-8C67E15F0EB3}"/>
              </a:ext>
            </a:extLst>
          </p:cNvPr>
          <p:cNvSpPr txBox="1"/>
          <p:nvPr/>
        </p:nvSpPr>
        <p:spPr>
          <a:xfrm>
            <a:off x="5126259" y="3606318"/>
            <a:ext cx="28053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>
                <a:latin typeface="Arial Narrow" panose="020B0606020202030204" pitchFamily="34" charset="0"/>
              </a:rPr>
              <a:t>Avec </a:t>
            </a:r>
            <a:r>
              <a:rPr lang="en-CA" sz="2000" err="1">
                <a:latin typeface="Arial Narrow" panose="020B0606020202030204" pitchFamily="34" charset="0"/>
              </a:rPr>
              <a:t>équation</a:t>
            </a:r>
            <a:endParaRPr lang="en-CA" sz="2000">
              <a:latin typeface="Arial Narrow" panose="020B0606020202030204" pitchFamily="34" charset="0"/>
            </a:endParaRPr>
          </a:p>
          <a:p>
            <a:r>
              <a:rPr lang="en-CA" sz="2000">
                <a:latin typeface="Arial Narrow" panose="020B0606020202030204" pitchFamily="34" charset="0"/>
              </a:rPr>
              <a:t>Pression </a:t>
            </a:r>
            <a:r>
              <a:rPr lang="en-CA" sz="2000" err="1">
                <a:latin typeface="Arial Narrow" panose="020B0606020202030204" pitchFamily="34" charset="0"/>
              </a:rPr>
              <a:t>aérodynamique</a:t>
            </a:r>
            <a:endParaRPr lang="en-CA" sz="200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98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5E5DA66-DDDE-DACC-DB4F-A340CF903E15}"/>
              </a:ext>
            </a:extLst>
          </p:cNvPr>
          <p:cNvSpPr txBox="1"/>
          <p:nvPr/>
        </p:nvSpPr>
        <p:spPr>
          <a:xfrm>
            <a:off x="260844" y="528075"/>
            <a:ext cx="8558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u="sng" err="1">
                <a:latin typeface="Arial Narrow" panose="020B0606020202030204" pitchFamily="34" charset="0"/>
              </a:rPr>
              <a:t>Équations</a:t>
            </a:r>
            <a:r>
              <a:rPr lang="en-CA" u="sng">
                <a:latin typeface="Arial Narrow" panose="020B0606020202030204" pitchFamily="34" charset="0"/>
              </a:rPr>
              <a:t> </a:t>
            </a:r>
            <a:r>
              <a:rPr lang="en-CA" u="sng" err="1">
                <a:latin typeface="Arial Narrow" panose="020B0606020202030204" pitchFamily="34" charset="0"/>
              </a:rPr>
              <a:t>transformés</a:t>
            </a:r>
            <a:r>
              <a:rPr lang="en-CA" u="sng">
                <a:latin typeface="Arial Narrow" panose="020B0606020202030204" pitchFamily="34" charset="0"/>
              </a:rPr>
              <a:t> à deux </a:t>
            </a:r>
            <a:r>
              <a:rPr lang="en-CA" u="sng" err="1">
                <a:latin typeface="Arial Narrow" panose="020B0606020202030204" pitchFamily="34" charset="0"/>
              </a:rPr>
              <a:t>paramètres</a:t>
            </a:r>
            <a:r>
              <a:rPr lang="en-CA" u="sng">
                <a:latin typeface="Arial Narrow" panose="020B0606020202030204" pitchFamily="34" charset="0"/>
              </a:rPr>
              <a:t> (SUITE)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234A2FD6-2000-DC3B-343D-DA7C88EF85C3}"/>
                  </a:ext>
                </a:extLst>
              </p:cNvPr>
              <p:cNvSpPr txBox="1"/>
              <p:nvPr/>
            </p:nvSpPr>
            <p:spPr>
              <a:xfrm>
                <a:off x="378883" y="1145018"/>
                <a:ext cx="2976456" cy="12759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e>
                                    <m:nary>
                                      <m:naryPr>
                                        <m:chr m:val="∑"/>
                                        <m:subHide m:val="on"/>
                                        <m:sup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/>
                                      <m:sup/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nary>
                                  </m:e>
                                </m:mr>
                                <m:mr>
                                  <m:e>
                                    <m:nary>
                                      <m:naryPr>
                                        <m:chr m:val="∑"/>
                                        <m:subHide m:val="on"/>
                                        <m:sup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/>
                                      <m:sup/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nary>
                                  </m:e>
                                  <m:e>
                                    <m:nary>
                                      <m:naryPr>
                                        <m:chr m:val="∑"/>
                                        <m:subHide m:val="on"/>
                                        <m:sup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/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p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nary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60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234A2FD6-2000-DC3B-343D-DA7C88EF8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83" y="1145018"/>
                <a:ext cx="2976456" cy="12759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7344A0B3-FC36-29FB-5E48-E40FD97F312B}"/>
              </a:ext>
            </a:extLst>
          </p:cNvPr>
          <p:cNvSpPr/>
          <p:nvPr/>
        </p:nvSpPr>
        <p:spPr bwMode="auto">
          <a:xfrm>
            <a:off x="3738282" y="1559859"/>
            <a:ext cx="1035424" cy="461665"/>
          </a:xfrm>
          <a:prstGeom prst="right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3FE69C4-8F49-C179-3EBF-27351975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167" y="1152524"/>
            <a:ext cx="1381125" cy="141922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C58C2558-8A14-574C-B3D8-6D2B7ECC897D}"/>
                  </a:ext>
                </a:extLst>
              </p:cNvPr>
              <p:cNvSpPr txBox="1"/>
              <p:nvPr/>
            </p:nvSpPr>
            <p:spPr>
              <a:xfrm>
                <a:off x="378883" y="3496947"/>
                <a:ext cx="2125069" cy="6758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CA" sz="200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C58C2558-8A14-574C-B3D8-6D2B7ECC8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83" y="3496947"/>
                <a:ext cx="2125069" cy="6758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1F9E6ED2-315F-50E0-FFF8-87D5F0CFF0AE}"/>
                  </a:ext>
                </a:extLst>
              </p:cNvPr>
              <p:cNvSpPr txBox="1"/>
              <p:nvPr/>
            </p:nvSpPr>
            <p:spPr>
              <a:xfrm>
                <a:off x="378883" y="4499428"/>
                <a:ext cx="160492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=0.99989</m:t>
                      </m:r>
                    </m:oMath>
                  </m:oMathPara>
                </a14:m>
                <a:endParaRPr lang="en-CA" sz="2000"/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1F9E6ED2-315F-50E0-FFF8-87D5F0CFF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83" y="4499428"/>
                <a:ext cx="1604927" cy="307777"/>
              </a:xfrm>
              <a:prstGeom prst="rect">
                <a:avLst/>
              </a:prstGeom>
              <a:blipFill>
                <a:blip r:embed="rId5"/>
                <a:stretch>
                  <a:fillRect l="-2662" r="-3042" b="-98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2A4EC67F-A8B1-0E33-C3D6-3C62C3280266}"/>
                  </a:ext>
                </a:extLst>
              </p:cNvPr>
              <p:cNvSpPr txBox="1"/>
              <p:nvPr/>
            </p:nvSpPr>
            <p:spPr>
              <a:xfrm>
                <a:off x="-1146030" y="2565892"/>
                <a:ext cx="4572000" cy="857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fr-CA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CA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fr-CA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fr-CA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r-CA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fr-CA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nary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2A4EC67F-A8B1-0E33-C3D6-3C62C3280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6030" y="2565892"/>
                <a:ext cx="4572000" cy="8570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682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91E694F5-52C6-023B-FDD6-D88EA7481595}"/>
                  </a:ext>
                </a:extLst>
              </p:cNvPr>
              <p:cNvSpPr txBox="1"/>
              <p:nvPr/>
            </p:nvSpPr>
            <p:spPr>
              <a:xfrm>
                <a:off x="-107576" y="1983733"/>
                <a:ext cx="1620370" cy="668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CA" sz="200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91E694F5-52C6-023B-FDD6-D88EA7481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7576" y="1983733"/>
                <a:ext cx="1620370" cy="6685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124F4CF-50ED-287A-C1E6-77FCAD92DF4B}"/>
                  </a:ext>
                </a:extLst>
              </p:cNvPr>
              <p:cNvSpPr txBox="1"/>
              <p:nvPr/>
            </p:nvSpPr>
            <p:spPr>
              <a:xfrm>
                <a:off x="-107576" y="1333688"/>
                <a:ext cx="1620370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n-CA" sz="200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124F4CF-50ED-287A-C1E6-77FCAD92D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7576" y="1333688"/>
                <a:ext cx="1620370" cy="405624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313E4F8-08DA-2C97-A5F2-A6DB2187BDB9}"/>
              </a:ext>
            </a:extLst>
          </p:cNvPr>
          <p:cNvSpPr/>
          <p:nvPr/>
        </p:nvSpPr>
        <p:spPr bwMode="auto">
          <a:xfrm>
            <a:off x="1507843" y="2090935"/>
            <a:ext cx="1035424" cy="461665"/>
          </a:xfrm>
          <a:prstGeom prst="right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97EADBF-469C-B16D-5A11-EF9647A6027C}"/>
              </a:ext>
            </a:extLst>
          </p:cNvPr>
          <p:cNvSpPr/>
          <p:nvPr/>
        </p:nvSpPr>
        <p:spPr bwMode="auto">
          <a:xfrm>
            <a:off x="1507843" y="1277647"/>
            <a:ext cx="1035424" cy="461665"/>
          </a:xfrm>
          <a:prstGeom prst="right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8CDF292-C329-E5A1-3F02-AD94754DBDF1}"/>
                  </a:ext>
                </a:extLst>
              </p:cNvPr>
              <p:cNvSpPr txBox="1"/>
              <p:nvPr/>
            </p:nvSpPr>
            <p:spPr>
              <a:xfrm>
                <a:off x="2589465" y="2086610"/>
                <a:ext cx="190995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=11017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8CDF292-C329-E5A1-3F02-AD94754DB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465" y="2086610"/>
                <a:ext cx="190995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0BECAEB-9F80-68A5-E1F6-728995187B49}"/>
                  </a:ext>
                </a:extLst>
              </p:cNvPr>
              <p:cNvSpPr txBox="1"/>
              <p:nvPr/>
            </p:nvSpPr>
            <p:spPr>
              <a:xfrm>
                <a:off x="2531123" y="1255613"/>
                <a:ext cx="28356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0.021403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CA" sz="2000">
                          <a:latin typeface="Cambria Math" panose="02040503050406030204" pitchFamily="18" charset="0"/>
                        </a:rPr>
                        <m:t>kg</m:t>
                      </m:r>
                      <m:r>
                        <a:rPr lang="fr-CA" sz="200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fr-CA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CA" sz="200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fr-CA" sz="20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CA" sz="200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0BECAEB-9F80-68A5-E1F6-728995187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123" y="1255613"/>
                <a:ext cx="2835627" cy="40011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>
            <a:extLst>
              <a:ext uri="{FF2B5EF4-FFF2-40B4-BE49-F238E27FC236}">
                <a16:creationId xmlns:a16="http://schemas.microsoft.com/office/drawing/2014/main" id="{B30C812F-C6F0-0FA4-037F-72E8A5BD89F8}"/>
              </a:ext>
            </a:extLst>
          </p:cNvPr>
          <p:cNvSpPr txBox="1"/>
          <p:nvPr/>
        </p:nvSpPr>
        <p:spPr>
          <a:xfrm>
            <a:off x="185112" y="463120"/>
            <a:ext cx="8558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>
                <a:latin typeface="Arial Narrow" panose="020B0606020202030204" pitchFamily="34" charset="0"/>
              </a:rPr>
              <a:t>Densité de référence à la surface de la planète et facteur d’échelle de la densité.</a:t>
            </a:r>
            <a:endParaRPr lang="en-CA" u="sng">
              <a:latin typeface="Arial Narrow" panose="020B060602020203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6B630F2-E620-7D17-055E-24118CA43D1B}"/>
              </a:ext>
            </a:extLst>
          </p:cNvPr>
          <p:cNvSpPr txBox="1"/>
          <p:nvPr/>
        </p:nvSpPr>
        <p:spPr>
          <a:xfrm>
            <a:off x="185111" y="2686774"/>
            <a:ext cx="8558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>
                <a:latin typeface="Arial Narrow" panose="020B0606020202030204" pitchFamily="34" charset="0"/>
              </a:rPr>
              <a:t>Erreur RMS absolue et relative dans les accélérations.</a:t>
            </a:r>
            <a:endParaRPr lang="en-CA" u="sng">
              <a:latin typeface="Arial Narrow" panose="020B0606020202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83795B8-302F-85F3-4635-7227CC0FABFC}"/>
                  </a:ext>
                </a:extLst>
              </p:cNvPr>
              <p:cNvSpPr txBox="1"/>
              <p:nvPr/>
            </p:nvSpPr>
            <p:spPr>
              <a:xfrm>
                <a:off x="105335" y="3182964"/>
                <a:ext cx="3404347" cy="423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𝐸𝑅𝑀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𝑎𝑏𝑠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𝑚𝑒𝑠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𝑎𝑝𝑝𝑟𝑜𝑥</m:t>
                        </m:r>
                      </m:sub>
                    </m:sSub>
                  </m:oMath>
                </a14:m>
                <a:endParaRPr lang="en-CA" sz="200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83795B8-302F-85F3-4635-7227CC0FA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5" y="3182964"/>
                <a:ext cx="3404347" cy="423770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D923231D-0BC1-2002-8BFF-CF0E6F38F4F1}"/>
                  </a:ext>
                </a:extLst>
              </p:cNvPr>
              <p:cNvSpPr txBox="1"/>
              <p:nvPr/>
            </p:nvSpPr>
            <p:spPr>
              <a:xfrm>
                <a:off x="4634753" y="3125184"/>
                <a:ext cx="3404347" cy="679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𝐸𝑅𝑀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𝑚𝑒𝑠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𝑎𝑝𝑝𝑟𝑜𝑥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𝑚𝑒𝑠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sz="200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D923231D-0BC1-2002-8BFF-CF0E6F38F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753" y="3125184"/>
                <a:ext cx="3404347" cy="6792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48DEAEBC-33D3-6102-7BB4-634BE4D1A7B7}"/>
                  </a:ext>
                </a:extLst>
              </p:cNvPr>
              <p:cNvSpPr txBox="1"/>
              <p:nvPr/>
            </p:nvSpPr>
            <p:spPr>
              <a:xfrm>
                <a:off x="3766941" y="3227202"/>
                <a:ext cx="610552" cy="4139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𝐸𝑇</m:t>
                          </m:r>
                        </m:e>
                      </m:borderBox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48DEAEBC-33D3-6102-7BB4-634BE4D1A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941" y="3227202"/>
                <a:ext cx="610552" cy="4139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4970023-2D6F-C8AB-B95D-7BD7FBFD4DAD}"/>
                  </a:ext>
                </a:extLst>
              </p:cNvPr>
              <p:cNvSpPr txBox="1"/>
              <p:nvPr/>
            </p:nvSpPr>
            <p:spPr>
              <a:xfrm>
                <a:off x="-479618" y="3873943"/>
                <a:ext cx="340434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𝐸𝑅𝑀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𝑎𝑏𝑠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=7.3655</m:t>
                      </m:r>
                    </m:oMath>
                  </m:oMathPara>
                </a14:m>
                <a:endParaRPr lang="en-CA" sz="200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4970023-2D6F-C8AB-B95D-7BD7FBFD4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9618" y="3873943"/>
                <a:ext cx="3404347" cy="400110"/>
              </a:xfrm>
              <a:prstGeom prst="rect">
                <a:avLst/>
              </a:prstGeom>
              <a:blipFill>
                <a:blip r:embed="rId9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849B0EF-6FF0-B6E3-369B-81AC969A5F7D}"/>
                  </a:ext>
                </a:extLst>
              </p:cNvPr>
              <p:cNvSpPr txBox="1"/>
              <p:nvPr/>
            </p:nvSpPr>
            <p:spPr>
              <a:xfrm>
                <a:off x="3684494" y="3858344"/>
                <a:ext cx="462578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𝐸𝑅𝑀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0.036592</m:t>
                      </m:r>
                    </m:oMath>
                  </m:oMathPara>
                </a14:m>
                <a:endParaRPr lang="en-CA" sz="200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849B0EF-6FF0-B6E3-369B-81AC969A5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494" y="3858344"/>
                <a:ext cx="4625788" cy="400110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719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B9076D5-0EFC-62FE-EF9B-8CACF8FB07B8}"/>
              </a:ext>
            </a:extLst>
          </p:cNvPr>
          <p:cNvSpPr txBox="1"/>
          <p:nvPr/>
        </p:nvSpPr>
        <p:spPr>
          <a:xfrm>
            <a:off x="185112" y="463120"/>
            <a:ext cx="8558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u="sng" err="1">
                <a:latin typeface="Arial Narrow" panose="020B0606020202030204" pitchFamily="34" charset="0"/>
              </a:rPr>
              <a:t>Accélération</a:t>
            </a:r>
            <a:r>
              <a:rPr lang="en-CA" sz="2000" u="sng">
                <a:latin typeface="Arial Narrow" panose="020B0606020202030204" pitchFamily="34" charset="0"/>
              </a:rPr>
              <a:t> </a:t>
            </a:r>
            <a:r>
              <a:rPr lang="en-CA" sz="2000" u="sng" err="1">
                <a:latin typeface="Arial Narrow" panose="020B0606020202030204" pitchFamily="34" charset="0"/>
              </a:rPr>
              <a:t>approximée</a:t>
            </a:r>
            <a:r>
              <a:rPr lang="en-CA" sz="2000" u="sng">
                <a:latin typeface="Arial Narrow" panose="020B0606020202030204" pitchFamily="34" charset="0"/>
              </a:rPr>
              <a:t> par </a:t>
            </a:r>
            <a:r>
              <a:rPr lang="en-CA" sz="2000" u="sng" err="1">
                <a:latin typeface="Arial Narrow" panose="020B0606020202030204" pitchFamily="34" charset="0"/>
              </a:rPr>
              <a:t>lissage</a:t>
            </a:r>
            <a:r>
              <a:rPr lang="fr-FR" sz="2000" u="sng">
                <a:latin typeface="Arial Narrow" panose="020B0606020202030204" pitchFamily="34" charset="0"/>
              </a:rPr>
              <a:t> superposée sur les mesures </a:t>
            </a:r>
            <a:r>
              <a:rPr lang="fr-FR" sz="2000" u="sng" err="1">
                <a:latin typeface="Arial Narrow" panose="020B0606020202030204" pitchFamily="34" charset="0"/>
              </a:rPr>
              <a:t>accélérométriques</a:t>
            </a:r>
            <a:r>
              <a:rPr lang="fr-FR" sz="2000" u="sng">
                <a:latin typeface="Arial Narrow" panose="020B0606020202030204" pitchFamily="34" charset="0"/>
              </a:rPr>
              <a:t> de la NASA</a:t>
            </a:r>
            <a:endParaRPr lang="en-CA" sz="2000" u="sng">
              <a:latin typeface="Arial Narrow" panose="020B0606020202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3631D7-7A61-4597-465D-9C70964DA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18" y="968054"/>
            <a:ext cx="5096434" cy="402080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4658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AF660C1-20F8-3DDD-2550-F1DE785108E1}"/>
              </a:ext>
            </a:extLst>
          </p:cNvPr>
          <p:cNvSpPr txBox="1"/>
          <p:nvPr/>
        </p:nvSpPr>
        <p:spPr>
          <a:xfrm>
            <a:off x="185112" y="463120"/>
            <a:ext cx="8558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u="sng">
                <a:latin typeface="Arial Narrow" panose="020B0606020202030204" pitchFamily="34" charset="0"/>
              </a:rPr>
              <a:t>Vitesse et altitude </a:t>
            </a:r>
            <a:r>
              <a:rPr lang="en-CA" u="sng" err="1">
                <a:latin typeface="Arial Narrow" panose="020B0606020202030204" pitchFamily="34" charset="0"/>
              </a:rPr>
              <a:t>obtenues</a:t>
            </a:r>
            <a:r>
              <a:rPr lang="en-CA" u="sng">
                <a:latin typeface="Arial Narrow" panose="020B0606020202030204" pitchFamily="34" charset="0"/>
              </a:rPr>
              <a:t> par </a:t>
            </a:r>
            <a:r>
              <a:rPr lang="en-CA" u="sng" err="1">
                <a:latin typeface="Arial Narrow" panose="020B0606020202030204" pitchFamily="34" charset="0"/>
              </a:rPr>
              <a:t>intégration</a:t>
            </a:r>
            <a:endParaRPr lang="en-CA" sz="3200" u="sng">
              <a:latin typeface="Arial Narrow" panose="020B0606020202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EA9951-02F7-9DE6-C5E5-2C9AFC561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23" y="1374122"/>
            <a:ext cx="3935018" cy="298945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FF018BB-65FF-538B-15F2-33CB9EF1B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852" y="1374122"/>
            <a:ext cx="3935018" cy="298345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7880149"/>
      </p:ext>
    </p:extLst>
  </p:cSld>
  <p:clrMapOvr>
    <a:masterClrMapping/>
  </p:clrMapOvr>
</p:sld>
</file>

<file path=ppt/theme/theme1.xml><?xml version="1.0" encoding="utf-8"?>
<a:theme xmlns:a="http://schemas.openxmlformats.org/drawingml/2006/main" name="ThèmeUdeS">
  <a:themeElements>
    <a:clrScheme name="ThemeUdeS_2021">
      <a:dk1>
        <a:srgbClr val="000000"/>
      </a:dk1>
      <a:lt1>
        <a:srgbClr val="00A955"/>
      </a:lt1>
      <a:dk2>
        <a:srgbClr val="48695C"/>
      </a:dk2>
      <a:lt2>
        <a:srgbClr val="447C59"/>
      </a:lt2>
      <a:accent1>
        <a:srgbClr val="3C8F58"/>
      </a:accent1>
      <a:accent2>
        <a:srgbClr val="59AD55"/>
      </a:accent2>
      <a:accent3>
        <a:srgbClr val="79B551"/>
      </a:accent3>
      <a:accent4>
        <a:srgbClr val="95C14E"/>
      </a:accent4>
      <a:accent5>
        <a:srgbClr val="717868"/>
      </a:accent5>
      <a:accent6>
        <a:srgbClr val="E5A938"/>
      </a:accent6>
      <a:hlink>
        <a:srgbClr val="1D1D1D"/>
      </a:hlink>
      <a:folHlink>
        <a:srgbClr val="9DAF8A"/>
      </a:folHlink>
    </a:clrScheme>
    <a:fontScheme name="pal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pa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̀meUdeS" id="{21D65A03-64AD-0F4D-A473-D500D424A07F}" vid="{E3B1D666-46DF-864A-9622-C0FA368154B9}"/>
    </a:ext>
  </a:ext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F70EEE7E1E1A4A81B9D9951ED137BE" ma:contentTypeVersion="13" ma:contentTypeDescription="Crée un document." ma:contentTypeScope="" ma:versionID="bff62b595fb5dbc63e0591052218ec03">
  <xsd:schema xmlns:xsd="http://www.w3.org/2001/XMLSchema" xmlns:xs="http://www.w3.org/2001/XMLSchema" xmlns:p="http://schemas.microsoft.com/office/2006/metadata/properties" xmlns:ns3="f73a7068-e035-4bf2-9dbd-e0c2ac710ab1" xmlns:ns4="9ea63e7d-3aab-4ade-9683-5928f4d11e93" targetNamespace="http://schemas.microsoft.com/office/2006/metadata/properties" ma:root="true" ma:fieldsID="42fb7c4407dd21916da0da46f9590965" ns3:_="" ns4:_="">
    <xsd:import namespace="f73a7068-e035-4bf2-9dbd-e0c2ac710ab1"/>
    <xsd:import namespace="9ea63e7d-3aab-4ade-9683-5928f4d11e9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3a7068-e035-4bf2-9dbd-e0c2ac710a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a63e7d-3aab-4ade-9683-5928f4d11e9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73a7068-e035-4bf2-9dbd-e0c2ac710ab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778862-AD52-4BAE-9157-868F9D7AD979}">
  <ds:schemaRefs>
    <ds:schemaRef ds:uri="9ea63e7d-3aab-4ade-9683-5928f4d11e93"/>
    <ds:schemaRef ds:uri="f73a7068-e035-4bf2-9dbd-e0c2ac710ab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1257EAD-3CB6-468D-95E5-4AFE1674A40A}">
  <ds:schemaRefs>
    <ds:schemaRef ds:uri="http://schemas.microsoft.com/office/infopath/2007/PartnerControls"/>
    <ds:schemaRef ds:uri="f73a7068-e035-4bf2-9dbd-e0c2ac710ab1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9ea63e7d-3aab-4ade-9683-5928f4d11e93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99AACFA-D7B7-496A-B887-D4ADF4379E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981</Words>
  <Application>Microsoft Office PowerPoint</Application>
  <PresentationFormat>Affichage à l'écran (16:9)</PresentationFormat>
  <Paragraphs>203</Paragraphs>
  <Slides>32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8" baseType="lpstr">
      <vt:lpstr>Arial</vt:lpstr>
      <vt:lpstr>Arial Narrow</vt:lpstr>
      <vt:lpstr>Cambria Math</vt:lpstr>
      <vt:lpstr>Lucida Grande</vt:lpstr>
      <vt:lpstr>Wingdings</vt:lpstr>
      <vt:lpstr>ThèmeUdeS</vt:lpstr>
      <vt:lpstr>APP 6 Application intégrée des asservissements et des méthodes numériques</vt:lpstr>
      <vt:lpstr>Identification par intégration numérique et par lissage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Loi de guidage : validation de la RAA</vt:lpstr>
      <vt:lpstr>Présentation PowerPoint</vt:lpstr>
      <vt:lpstr>Loi de guidage : limites structurelles</vt:lpstr>
      <vt:lpstr>Présentation PowerPoint</vt:lpstr>
      <vt:lpstr>Présentation PowerPoint</vt:lpstr>
      <vt:lpstr>Présentation PowerPoint</vt:lpstr>
      <vt:lpstr>Conception d’asservissements : loi de commande en translation</vt:lpstr>
      <vt:lpstr>Présentation PowerPoint</vt:lpstr>
      <vt:lpstr>Présentation PowerPoint</vt:lpstr>
      <vt:lpstr>Présentation PowerPoint</vt:lpstr>
      <vt:lpstr>Présentation PowerPoint</vt:lpstr>
      <vt:lpstr>Conception d’asservissements : loi de commande en rotation </vt:lpstr>
      <vt:lpstr>Présentation PowerPoint</vt:lpstr>
      <vt:lpstr>Présentation PowerPoint</vt:lpstr>
      <vt:lpstr>Présentation PowerPoint</vt:lpstr>
      <vt:lpstr>Présentation PowerPoint</vt:lpstr>
      <vt:lpstr>Validation par simulation numérique</vt:lpstr>
      <vt:lpstr>Validation par simulation numérique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Leadership créatif : pour travailler autrement dans votre organisation</dc:title>
  <dc:creator>Utilisateur de Microsoft Office</dc:creator>
  <cp:lastModifiedBy>Alexis Juteau</cp:lastModifiedBy>
  <cp:revision>2</cp:revision>
  <cp:lastPrinted>2017-10-30T18:08:19Z</cp:lastPrinted>
  <dcterms:created xsi:type="dcterms:W3CDTF">2017-10-17T15:18:22Z</dcterms:created>
  <dcterms:modified xsi:type="dcterms:W3CDTF">2024-08-09T03:01:32Z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0x0101004EF70EEE7E1E1A4A81B9D9951ED137BE</vt:lpwstr>
  </property>
</Properties>
</file>